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4"/>
  </p:notesMasterIdLst>
  <p:sldIdLst>
    <p:sldId id="256" r:id="rId5"/>
    <p:sldId id="257" r:id="rId6"/>
    <p:sldId id="300" r:id="rId7"/>
    <p:sldId id="1587" r:id="rId8"/>
    <p:sldId id="1873" r:id="rId9"/>
    <p:sldId id="276" r:id="rId10"/>
    <p:sldId id="1874" r:id="rId11"/>
    <p:sldId id="314" r:id="rId12"/>
    <p:sldId id="2363" r:id="rId13"/>
    <p:sldId id="315" r:id="rId14"/>
    <p:sldId id="2503" r:id="rId15"/>
    <p:sldId id="313" r:id="rId16"/>
    <p:sldId id="268" r:id="rId17"/>
    <p:sldId id="2365" r:id="rId18"/>
    <p:sldId id="2501" r:id="rId19"/>
    <p:sldId id="311" r:id="rId20"/>
    <p:sldId id="1868" r:id="rId21"/>
    <p:sldId id="2367" r:id="rId22"/>
    <p:sldId id="873" r:id="rId23"/>
    <p:sldId id="1877" r:id="rId24"/>
    <p:sldId id="1821" r:id="rId25"/>
    <p:sldId id="1881" r:id="rId26"/>
    <p:sldId id="2507" r:id="rId27"/>
    <p:sldId id="2499" r:id="rId28"/>
    <p:sldId id="2506" r:id="rId29"/>
    <p:sldId id="1889" r:id="rId30"/>
    <p:sldId id="2369" r:id="rId31"/>
    <p:sldId id="1869" r:id="rId32"/>
    <p:sldId id="2362" r:id="rId33"/>
    <p:sldId id="1589" r:id="rId34"/>
    <p:sldId id="1593" r:id="rId35"/>
    <p:sldId id="1871" r:id="rId36"/>
    <p:sldId id="2504" r:id="rId37"/>
    <p:sldId id="1604" r:id="rId38"/>
    <p:sldId id="2356" r:id="rId39"/>
    <p:sldId id="451" r:id="rId40"/>
    <p:sldId id="2500" r:id="rId41"/>
    <p:sldId id="2441" r:id="rId42"/>
    <p:sldId id="25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300"/>
            <p14:sldId id="1587"/>
            <p14:sldId id="1873"/>
            <p14:sldId id="276"/>
            <p14:sldId id="1874"/>
            <p14:sldId id="314"/>
            <p14:sldId id="2363"/>
            <p14:sldId id="315"/>
            <p14:sldId id="2503"/>
            <p14:sldId id="313"/>
            <p14:sldId id="268"/>
            <p14:sldId id="2365"/>
            <p14:sldId id="2501"/>
            <p14:sldId id="311"/>
            <p14:sldId id="1868"/>
            <p14:sldId id="2367"/>
            <p14:sldId id="873"/>
            <p14:sldId id="1877"/>
            <p14:sldId id="1821"/>
            <p14:sldId id="1881"/>
            <p14:sldId id="2507"/>
            <p14:sldId id="2499"/>
            <p14:sldId id="2506"/>
            <p14:sldId id="1889"/>
            <p14:sldId id="2369"/>
            <p14:sldId id="1869"/>
            <p14:sldId id="2362"/>
            <p14:sldId id="1589"/>
            <p14:sldId id="1593"/>
            <p14:sldId id="1871"/>
            <p14:sldId id="2504"/>
            <p14:sldId id="1604"/>
            <p14:sldId id="2356"/>
            <p14:sldId id="451"/>
            <p14:sldId id="2500"/>
            <p14:sldId id="2441"/>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0063B1"/>
    <a:srgbClr val="00ABEC"/>
    <a:srgbClr val="F7FAFF"/>
    <a:srgbClr val="EAEAEA"/>
    <a:srgbClr val="F8F8F8"/>
    <a:srgbClr val="7030A0"/>
    <a:srgbClr val="FFFFFF"/>
    <a:srgbClr val="7FCC27"/>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C2116-42BA-4820-ACCA-C0DDB72F497F}" v="4197" dt="2018-10-09T17:26:34.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6606" autoAdjust="0"/>
  </p:normalViewPr>
  <p:slideViewPr>
    <p:cSldViewPr snapToGrid="0">
      <p:cViewPr varScale="1">
        <p:scale>
          <a:sx n="69" d="100"/>
          <a:sy n="69" d="100"/>
        </p:scale>
        <p:origin x="1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242462-CA5A-40BF-A68C-0B9A363F3DA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09F94E3-B816-429D-8BA8-14E54888FA52}">
      <dgm:prSet/>
      <dgm:spPr/>
      <dgm:t>
        <a:bodyPr/>
        <a:lstStyle/>
        <a:p>
          <a:r>
            <a:rPr lang="en-US" b="0" baseline="0"/>
            <a:t>SignalR</a:t>
          </a:r>
          <a:endParaRPr lang="en-US"/>
        </a:p>
      </dgm:t>
    </dgm:pt>
    <dgm:pt modelId="{56F86D56-286B-4C0D-B9C2-161D55330216}" type="parTrans" cxnId="{EB847A95-16F4-494A-A9BA-B1AF836B7E5D}">
      <dgm:prSet/>
      <dgm:spPr/>
      <dgm:t>
        <a:bodyPr/>
        <a:lstStyle/>
        <a:p>
          <a:endParaRPr lang="en-US"/>
        </a:p>
      </dgm:t>
    </dgm:pt>
    <dgm:pt modelId="{1E423FBD-C768-4E4D-8B9C-7D93EB20A35A}" type="sibTrans" cxnId="{EB847A95-16F4-494A-A9BA-B1AF836B7E5D}">
      <dgm:prSet/>
      <dgm:spPr/>
      <dgm:t>
        <a:bodyPr/>
        <a:lstStyle/>
        <a:p>
          <a:endParaRPr lang="en-US"/>
        </a:p>
      </dgm:t>
    </dgm:pt>
    <dgm:pt modelId="{E2ABAE73-E99D-4DA8-867E-B0EFD5BCC936}">
      <dgm:prSet/>
      <dgm:spPr/>
      <dgm:t>
        <a:bodyPr/>
        <a:lstStyle/>
        <a:p>
          <a:r>
            <a:rPr lang="en-US" b="0" baseline="0"/>
            <a:t>Razor class libraries</a:t>
          </a:r>
          <a:endParaRPr lang="en-US"/>
        </a:p>
      </dgm:t>
    </dgm:pt>
    <dgm:pt modelId="{E711B6E5-0D7B-4035-A947-3CF0E1B9C292}" type="parTrans" cxnId="{05E9A393-22E4-4EF2-98C4-C3EBA02652F4}">
      <dgm:prSet/>
      <dgm:spPr/>
      <dgm:t>
        <a:bodyPr/>
        <a:lstStyle/>
        <a:p>
          <a:endParaRPr lang="en-US"/>
        </a:p>
      </dgm:t>
    </dgm:pt>
    <dgm:pt modelId="{C8734552-0A8E-469F-B820-8752C72509B1}" type="sibTrans" cxnId="{05E9A393-22E4-4EF2-98C4-C3EBA02652F4}">
      <dgm:prSet/>
      <dgm:spPr/>
      <dgm:t>
        <a:bodyPr/>
        <a:lstStyle/>
        <a:p>
          <a:endParaRPr lang="en-US"/>
        </a:p>
      </dgm:t>
    </dgm:pt>
    <dgm:pt modelId="{F4FC992F-DB0A-4133-8DF8-AF5A11CE76A3}">
      <dgm:prSet/>
      <dgm:spPr/>
      <dgm:t>
        <a:bodyPr/>
        <a:lstStyle/>
        <a:p>
          <a:r>
            <a:rPr lang="en-US" b="0" baseline="0"/>
            <a:t>Identity UI library &amp; scaffolding</a:t>
          </a:r>
          <a:endParaRPr lang="en-US"/>
        </a:p>
      </dgm:t>
    </dgm:pt>
    <dgm:pt modelId="{F35630C0-31F7-4E9C-9C47-4D61997529A9}" type="parTrans" cxnId="{3B5E0898-FBDA-46C9-A01A-9EEED3C5EC29}">
      <dgm:prSet/>
      <dgm:spPr/>
      <dgm:t>
        <a:bodyPr/>
        <a:lstStyle/>
        <a:p>
          <a:endParaRPr lang="en-US"/>
        </a:p>
      </dgm:t>
    </dgm:pt>
    <dgm:pt modelId="{F4A15C5A-A25D-4FE0-B5A3-3C4768F8C71D}" type="sibTrans" cxnId="{3B5E0898-FBDA-46C9-A01A-9EEED3C5EC29}">
      <dgm:prSet/>
      <dgm:spPr/>
      <dgm:t>
        <a:bodyPr/>
        <a:lstStyle/>
        <a:p>
          <a:endParaRPr lang="en-US"/>
        </a:p>
      </dgm:t>
    </dgm:pt>
    <dgm:pt modelId="{2A1DC341-E277-4C96-9B94-C7C8B55BBC0E}">
      <dgm:prSet/>
      <dgm:spPr/>
      <dgm:t>
        <a:bodyPr/>
        <a:lstStyle/>
        <a:p>
          <a:r>
            <a:rPr lang="en-US" b="0" baseline="0"/>
            <a:t>HTTPS</a:t>
          </a:r>
          <a:endParaRPr lang="en-US"/>
        </a:p>
      </dgm:t>
    </dgm:pt>
    <dgm:pt modelId="{218A3C96-CC15-4443-9AAA-47CDC89486D4}" type="parTrans" cxnId="{4006C509-F68F-4597-8D1A-50A98D0B9C16}">
      <dgm:prSet/>
      <dgm:spPr/>
      <dgm:t>
        <a:bodyPr/>
        <a:lstStyle/>
        <a:p>
          <a:endParaRPr lang="en-US"/>
        </a:p>
      </dgm:t>
    </dgm:pt>
    <dgm:pt modelId="{51391F41-EF81-486E-834C-1EDAF6D09D82}" type="sibTrans" cxnId="{4006C509-F68F-4597-8D1A-50A98D0B9C16}">
      <dgm:prSet/>
      <dgm:spPr/>
      <dgm:t>
        <a:bodyPr/>
        <a:lstStyle/>
        <a:p>
          <a:endParaRPr lang="en-US"/>
        </a:p>
      </dgm:t>
    </dgm:pt>
    <dgm:pt modelId="{E8175DEC-01FF-45C8-963D-D263094076D9}">
      <dgm:prSet/>
      <dgm:spPr/>
      <dgm:t>
        <a:bodyPr/>
        <a:lstStyle/>
        <a:p>
          <a:r>
            <a:rPr lang="en-US" b="0" baseline="0"/>
            <a:t>GDPR</a:t>
          </a:r>
          <a:endParaRPr lang="en-US"/>
        </a:p>
      </dgm:t>
    </dgm:pt>
    <dgm:pt modelId="{CC8D4789-A28B-4BDA-ABB7-7CEDDEE2CE0A}" type="parTrans" cxnId="{ED769E16-69C8-49B4-9991-E93108A30464}">
      <dgm:prSet/>
      <dgm:spPr/>
      <dgm:t>
        <a:bodyPr/>
        <a:lstStyle/>
        <a:p>
          <a:endParaRPr lang="en-US"/>
        </a:p>
      </dgm:t>
    </dgm:pt>
    <dgm:pt modelId="{434D060D-3058-49A4-A756-5200D5B203B9}" type="sibTrans" cxnId="{ED769E16-69C8-49B4-9991-E93108A30464}">
      <dgm:prSet/>
      <dgm:spPr/>
      <dgm:t>
        <a:bodyPr/>
        <a:lstStyle/>
        <a:p>
          <a:endParaRPr lang="en-US"/>
        </a:p>
      </dgm:t>
    </dgm:pt>
    <dgm:pt modelId="{74DAE3DA-3A3C-40C9-BC79-2EA0554CD314}">
      <dgm:prSet/>
      <dgm:spPr/>
      <dgm:t>
        <a:bodyPr/>
        <a:lstStyle/>
        <a:p>
          <a:r>
            <a:rPr lang="en-US" b="0" baseline="0"/>
            <a:t>MVC functional testing</a:t>
          </a:r>
          <a:endParaRPr lang="en-US"/>
        </a:p>
      </dgm:t>
    </dgm:pt>
    <dgm:pt modelId="{E29EA4BB-B916-436C-A436-B0AA67941863}" type="parTrans" cxnId="{B993A2E0-235B-41AF-9D1D-B5A6192FDA22}">
      <dgm:prSet/>
      <dgm:spPr/>
      <dgm:t>
        <a:bodyPr/>
        <a:lstStyle/>
        <a:p>
          <a:endParaRPr lang="en-US"/>
        </a:p>
      </dgm:t>
    </dgm:pt>
    <dgm:pt modelId="{F6962804-DF6B-4421-8572-F828D266D99B}" type="sibTrans" cxnId="{B993A2E0-235B-41AF-9D1D-B5A6192FDA22}">
      <dgm:prSet/>
      <dgm:spPr/>
      <dgm:t>
        <a:bodyPr/>
        <a:lstStyle/>
        <a:p>
          <a:endParaRPr lang="en-US"/>
        </a:p>
      </dgm:t>
    </dgm:pt>
    <dgm:pt modelId="{58EECA8F-3CAD-4A54-A4DF-A682B64D7E73}">
      <dgm:prSet/>
      <dgm:spPr/>
      <dgm:t>
        <a:bodyPr/>
        <a:lstStyle/>
        <a:p>
          <a:r>
            <a:rPr lang="en-US" b="0" baseline="0"/>
            <a:t>[ApiController], ActionResult&lt;T&gt;</a:t>
          </a:r>
          <a:endParaRPr lang="en-US"/>
        </a:p>
      </dgm:t>
    </dgm:pt>
    <dgm:pt modelId="{512A5EF0-55D8-4932-B26B-400E0174174F}" type="parTrans" cxnId="{0088BEEA-0EA0-43F5-8451-99B6F6675DB1}">
      <dgm:prSet/>
      <dgm:spPr/>
      <dgm:t>
        <a:bodyPr/>
        <a:lstStyle/>
        <a:p>
          <a:endParaRPr lang="en-US"/>
        </a:p>
      </dgm:t>
    </dgm:pt>
    <dgm:pt modelId="{86D813A0-03F9-4840-8A02-B84516D6FB91}" type="sibTrans" cxnId="{0088BEEA-0EA0-43F5-8451-99B6F6675DB1}">
      <dgm:prSet/>
      <dgm:spPr/>
      <dgm:t>
        <a:bodyPr/>
        <a:lstStyle/>
        <a:p>
          <a:endParaRPr lang="en-US"/>
        </a:p>
      </dgm:t>
    </dgm:pt>
    <dgm:pt modelId="{8DFEF2E7-50C3-428A-8FEF-A5C00F870933}">
      <dgm:prSet/>
      <dgm:spPr/>
      <dgm:t>
        <a:bodyPr/>
        <a:lstStyle/>
        <a:p>
          <a:r>
            <a:rPr lang="en-US" b="0" baseline="0"/>
            <a:t>IHttpClientFactory</a:t>
          </a:r>
          <a:endParaRPr lang="en-US"/>
        </a:p>
      </dgm:t>
    </dgm:pt>
    <dgm:pt modelId="{37912FA6-D4F8-4557-A550-38AE5D17F985}" type="parTrans" cxnId="{1B59CFE2-6A4E-46D6-8323-27A061983232}">
      <dgm:prSet/>
      <dgm:spPr/>
      <dgm:t>
        <a:bodyPr/>
        <a:lstStyle/>
        <a:p>
          <a:endParaRPr lang="en-US"/>
        </a:p>
      </dgm:t>
    </dgm:pt>
    <dgm:pt modelId="{08310CE3-4581-4353-A535-3EF36FE3160E}" type="sibTrans" cxnId="{1B59CFE2-6A4E-46D6-8323-27A061983232}">
      <dgm:prSet/>
      <dgm:spPr/>
      <dgm:t>
        <a:bodyPr/>
        <a:lstStyle/>
        <a:p>
          <a:endParaRPr lang="en-US"/>
        </a:p>
      </dgm:t>
    </dgm:pt>
    <dgm:pt modelId="{AE73666A-7124-4050-ABCC-4FF354180F33}">
      <dgm:prSet/>
      <dgm:spPr/>
      <dgm:t>
        <a:bodyPr/>
        <a:lstStyle/>
        <a:p>
          <a:r>
            <a:rPr lang="en-US" b="0" baseline="0"/>
            <a:t>Kestrel on Sockets</a:t>
          </a:r>
          <a:endParaRPr lang="en-US"/>
        </a:p>
      </dgm:t>
    </dgm:pt>
    <dgm:pt modelId="{850FDBFD-96D8-4CD7-9BDF-F11605DC9DCE}" type="parTrans" cxnId="{CEE67F62-A24C-4EDE-BF7D-D2F1EEAC9E63}">
      <dgm:prSet/>
      <dgm:spPr/>
      <dgm:t>
        <a:bodyPr/>
        <a:lstStyle/>
        <a:p>
          <a:endParaRPr lang="en-US"/>
        </a:p>
      </dgm:t>
    </dgm:pt>
    <dgm:pt modelId="{9F8E7366-3AFD-4E43-8F4A-73DF4B4F5840}" type="sibTrans" cxnId="{CEE67F62-A24C-4EDE-BF7D-D2F1EEAC9E63}">
      <dgm:prSet/>
      <dgm:spPr/>
      <dgm:t>
        <a:bodyPr/>
        <a:lstStyle/>
        <a:p>
          <a:endParaRPr lang="en-US"/>
        </a:p>
      </dgm:t>
    </dgm:pt>
    <dgm:pt modelId="{C582D206-4B17-4580-89A9-2FBDB8DFE773}">
      <dgm:prSet/>
      <dgm:spPr/>
      <dgm:t>
        <a:bodyPr/>
        <a:lstStyle/>
        <a:p>
          <a:r>
            <a:rPr lang="en-US" b="0" baseline="0"/>
            <a:t>Generic host builder</a:t>
          </a:r>
          <a:endParaRPr lang="en-US"/>
        </a:p>
      </dgm:t>
    </dgm:pt>
    <dgm:pt modelId="{CB87C0F0-4ED4-4D28-B848-5283E137F0BF}" type="parTrans" cxnId="{97727E97-B2F1-439C-A37E-5C40BE375BEC}">
      <dgm:prSet/>
      <dgm:spPr/>
      <dgm:t>
        <a:bodyPr/>
        <a:lstStyle/>
        <a:p>
          <a:endParaRPr lang="en-US"/>
        </a:p>
      </dgm:t>
    </dgm:pt>
    <dgm:pt modelId="{9317D67E-57A6-4BBF-A183-400E649DE23A}" type="sibTrans" cxnId="{97727E97-B2F1-439C-A37E-5C40BE375BEC}">
      <dgm:prSet/>
      <dgm:spPr/>
      <dgm:t>
        <a:bodyPr/>
        <a:lstStyle/>
        <a:p>
          <a:endParaRPr lang="en-US"/>
        </a:p>
      </dgm:t>
    </dgm:pt>
    <dgm:pt modelId="{204A4DC8-C11F-4BCE-8258-97A63156A052}">
      <dgm:prSet/>
      <dgm:spPr/>
      <dgm:t>
        <a:bodyPr/>
        <a:lstStyle/>
        <a:p>
          <a:r>
            <a:rPr lang="en-US" b="0" baseline="0"/>
            <a:t>Performance</a:t>
          </a:r>
          <a:endParaRPr lang="en-US"/>
        </a:p>
      </dgm:t>
    </dgm:pt>
    <dgm:pt modelId="{21B4E499-DBFD-407D-B3E8-0F5720C2A6E9}" type="parTrans" cxnId="{0243836C-84B4-4655-9495-FF40C8DB567F}">
      <dgm:prSet/>
      <dgm:spPr/>
      <dgm:t>
        <a:bodyPr/>
        <a:lstStyle/>
        <a:p>
          <a:endParaRPr lang="en-US"/>
        </a:p>
      </dgm:t>
    </dgm:pt>
    <dgm:pt modelId="{CDFD15D2-018B-4970-9CB3-6414F183318B}" type="sibTrans" cxnId="{0243836C-84B4-4655-9495-FF40C8DB567F}">
      <dgm:prSet/>
      <dgm:spPr/>
      <dgm:t>
        <a:bodyPr/>
        <a:lstStyle/>
        <a:p>
          <a:endParaRPr lang="en-US"/>
        </a:p>
      </dgm:t>
    </dgm:pt>
    <dgm:pt modelId="{607DF6F3-FDE2-42E7-8236-AD192D055F16}">
      <dgm:prSet/>
      <dgm:spPr/>
      <dgm:t>
        <a:bodyPr/>
        <a:lstStyle/>
        <a:p>
          <a:r>
            <a:rPr lang="en-US" b="0" baseline="0"/>
            <a:t>Updated SPA templates</a:t>
          </a:r>
          <a:endParaRPr lang="en-US"/>
        </a:p>
      </dgm:t>
    </dgm:pt>
    <dgm:pt modelId="{9FCFDE55-299B-4A76-B460-10E22CC6FC13}" type="parTrans" cxnId="{683A45D7-0FFB-467C-BFBA-E55D6DA9ED3D}">
      <dgm:prSet/>
      <dgm:spPr/>
      <dgm:t>
        <a:bodyPr/>
        <a:lstStyle/>
        <a:p>
          <a:endParaRPr lang="en-US"/>
        </a:p>
      </dgm:t>
    </dgm:pt>
    <dgm:pt modelId="{D3A7552B-862C-490D-ADC6-C33720913352}" type="sibTrans" cxnId="{683A45D7-0FFB-467C-BFBA-E55D6DA9ED3D}">
      <dgm:prSet/>
      <dgm:spPr/>
      <dgm:t>
        <a:bodyPr/>
        <a:lstStyle/>
        <a:p>
          <a:endParaRPr lang="en-US"/>
        </a:p>
      </dgm:t>
    </dgm:pt>
    <dgm:pt modelId="{89847EAE-DA05-4709-B502-D5A577DE23E3}" type="pres">
      <dgm:prSet presAssocID="{CC242462-CA5A-40BF-A68C-0B9A363F3DA5}" presName="diagram" presStyleCnt="0">
        <dgm:presLayoutVars>
          <dgm:dir/>
          <dgm:resizeHandles val="exact"/>
        </dgm:presLayoutVars>
      </dgm:prSet>
      <dgm:spPr/>
    </dgm:pt>
    <dgm:pt modelId="{72335DFC-CA4F-46A5-9011-D985E85A4AEC}" type="pres">
      <dgm:prSet presAssocID="{409F94E3-B816-429D-8BA8-14E54888FA52}" presName="node" presStyleLbl="node1" presStyleIdx="0" presStyleCnt="12">
        <dgm:presLayoutVars>
          <dgm:bulletEnabled val="1"/>
        </dgm:presLayoutVars>
      </dgm:prSet>
      <dgm:spPr/>
    </dgm:pt>
    <dgm:pt modelId="{713D9CB1-4A23-44E0-96BF-AFFB761A4A68}" type="pres">
      <dgm:prSet presAssocID="{1E423FBD-C768-4E4D-8B9C-7D93EB20A35A}" presName="sibTrans" presStyleCnt="0"/>
      <dgm:spPr/>
    </dgm:pt>
    <dgm:pt modelId="{92C2B202-EE76-4E30-8ADA-77A902BEB0D1}" type="pres">
      <dgm:prSet presAssocID="{E2ABAE73-E99D-4DA8-867E-B0EFD5BCC936}" presName="node" presStyleLbl="node1" presStyleIdx="1" presStyleCnt="12">
        <dgm:presLayoutVars>
          <dgm:bulletEnabled val="1"/>
        </dgm:presLayoutVars>
      </dgm:prSet>
      <dgm:spPr/>
    </dgm:pt>
    <dgm:pt modelId="{4816BB03-B981-49BD-A07D-5A5FC1BEA63A}" type="pres">
      <dgm:prSet presAssocID="{C8734552-0A8E-469F-B820-8752C72509B1}" presName="sibTrans" presStyleCnt="0"/>
      <dgm:spPr/>
    </dgm:pt>
    <dgm:pt modelId="{E24D43BA-440B-4764-9F84-2F1D358273C3}" type="pres">
      <dgm:prSet presAssocID="{F4FC992F-DB0A-4133-8DF8-AF5A11CE76A3}" presName="node" presStyleLbl="node1" presStyleIdx="2" presStyleCnt="12">
        <dgm:presLayoutVars>
          <dgm:bulletEnabled val="1"/>
        </dgm:presLayoutVars>
      </dgm:prSet>
      <dgm:spPr/>
    </dgm:pt>
    <dgm:pt modelId="{F5724FCD-A48D-408A-A116-2D78E66175CB}" type="pres">
      <dgm:prSet presAssocID="{F4A15C5A-A25D-4FE0-B5A3-3C4768F8C71D}" presName="sibTrans" presStyleCnt="0"/>
      <dgm:spPr/>
    </dgm:pt>
    <dgm:pt modelId="{892E37EC-9B72-4FB4-8DCF-0296BA0FD200}" type="pres">
      <dgm:prSet presAssocID="{2A1DC341-E277-4C96-9B94-C7C8B55BBC0E}" presName="node" presStyleLbl="node1" presStyleIdx="3" presStyleCnt="12">
        <dgm:presLayoutVars>
          <dgm:bulletEnabled val="1"/>
        </dgm:presLayoutVars>
      </dgm:prSet>
      <dgm:spPr/>
    </dgm:pt>
    <dgm:pt modelId="{09FC1975-6D1A-4854-9770-F794D8E5EC37}" type="pres">
      <dgm:prSet presAssocID="{51391F41-EF81-486E-834C-1EDAF6D09D82}" presName="sibTrans" presStyleCnt="0"/>
      <dgm:spPr/>
    </dgm:pt>
    <dgm:pt modelId="{B1C76E7E-31BD-4292-9196-62139288966E}" type="pres">
      <dgm:prSet presAssocID="{E8175DEC-01FF-45C8-963D-D263094076D9}" presName="node" presStyleLbl="node1" presStyleIdx="4" presStyleCnt="12">
        <dgm:presLayoutVars>
          <dgm:bulletEnabled val="1"/>
        </dgm:presLayoutVars>
      </dgm:prSet>
      <dgm:spPr/>
    </dgm:pt>
    <dgm:pt modelId="{98444018-1FA0-42F4-B7D3-F4A32B30EE7B}" type="pres">
      <dgm:prSet presAssocID="{434D060D-3058-49A4-A756-5200D5B203B9}" presName="sibTrans" presStyleCnt="0"/>
      <dgm:spPr/>
    </dgm:pt>
    <dgm:pt modelId="{FADBB589-0A2E-423C-8B45-CD825938E30A}" type="pres">
      <dgm:prSet presAssocID="{74DAE3DA-3A3C-40C9-BC79-2EA0554CD314}" presName="node" presStyleLbl="node1" presStyleIdx="5" presStyleCnt="12">
        <dgm:presLayoutVars>
          <dgm:bulletEnabled val="1"/>
        </dgm:presLayoutVars>
      </dgm:prSet>
      <dgm:spPr/>
    </dgm:pt>
    <dgm:pt modelId="{E188CBB1-2456-4CCA-B966-66E149B2B976}" type="pres">
      <dgm:prSet presAssocID="{F6962804-DF6B-4421-8572-F828D266D99B}" presName="sibTrans" presStyleCnt="0"/>
      <dgm:spPr/>
    </dgm:pt>
    <dgm:pt modelId="{5554F6E8-6F36-4131-AB61-302437778B7E}" type="pres">
      <dgm:prSet presAssocID="{58EECA8F-3CAD-4A54-A4DF-A682B64D7E73}" presName="node" presStyleLbl="node1" presStyleIdx="6" presStyleCnt="12">
        <dgm:presLayoutVars>
          <dgm:bulletEnabled val="1"/>
        </dgm:presLayoutVars>
      </dgm:prSet>
      <dgm:spPr/>
    </dgm:pt>
    <dgm:pt modelId="{A03EFC41-7A4A-4295-9368-0E4B0103860C}" type="pres">
      <dgm:prSet presAssocID="{86D813A0-03F9-4840-8A02-B84516D6FB91}" presName="sibTrans" presStyleCnt="0"/>
      <dgm:spPr/>
    </dgm:pt>
    <dgm:pt modelId="{23535850-14FA-4124-8D87-920B2A118E30}" type="pres">
      <dgm:prSet presAssocID="{8DFEF2E7-50C3-428A-8FEF-A5C00F870933}" presName="node" presStyleLbl="node1" presStyleIdx="7" presStyleCnt="12">
        <dgm:presLayoutVars>
          <dgm:bulletEnabled val="1"/>
        </dgm:presLayoutVars>
      </dgm:prSet>
      <dgm:spPr/>
    </dgm:pt>
    <dgm:pt modelId="{86E15734-55BB-4C65-8FC0-5E8C0F7397F8}" type="pres">
      <dgm:prSet presAssocID="{08310CE3-4581-4353-A535-3EF36FE3160E}" presName="sibTrans" presStyleCnt="0"/>
      <dgm:spPr/>
    </dgm:pt>
    <dgm:pt modelId="{DDF5C431-4037-4236-8B0B-9B3ED34EC582}" type="pres">
      <dgm:prSet presAssocID="{AE73666A-7124-4050-ABCC-4FF354180F33}" presName="node" presStyleLbl="node1" presStyleIdx="8" presStyleCnt="12">
        <dgm:presLayoutVars>
          <dgm:bulletEnabled val="1"/>
        </dgm:presLayoutVars>
      </dgm:prSet>
      <dgm:spPr/>
    </dgm:pt>
    <dgm:pt modelId="{B4470EB0-B0B9-4620-843B-631DB05048D5}" type="pres">
      <dgm:prSet presAssocID="{9F8E7366-3AFD-4E43-8F4A-73DF4B4F5840}" presName="sibTrans" presStyleCnt="0"/>
      <dgm:spPr/>
    </dgm:pt>
    <dgm:pt modelId="{47A3408E-9ADA-426D-8EEC-623DD2CFEF7B}" type="pres">
      <dgm:prSet presAssocID="{C582D206-4B17-4580-89A9-2FBDB8DFE773}" presName="node" presStyleLbl="node1" presStyleIdx="9" presStyleCnt="12">
        <dgm:presLayoutVars>
          <dgm:bulletEnabled val="1"/>
        </dgm:presLayoutVars>
      </dgm:prSet>
      <dgm:spPr/>
    </dgm:pt>
    <dgm:pt modelId="{A5A4D661-3C5A-4365-911C-532DFE018C87}" type="pres">
      <dgm:prSet presAssocID="{9317D67E-57A6-4BBF-A183-400E649DE23A}" presName="sibTrans" presStyleCnt="0"/>
      <dgm:spPr/>
    </dgm:pt>
    <dgm:pt modelId="{1694BACA-2426-4C77-AE84-35D31E7A6DA7}" type="pres">
      <dgm:prSet presAssocID="{204A4DC8-C11F-4BCE-8258-97A63156A052}" presName="node" presStyleLbl="node1" presStyleIdx="10" presStyleCnt="12">
        <dgm:presLayoutVars>
          <dgm:bulletEnabled val="1"/>
        </dgm:presLayoutVars>
      </dgm:prSet>
      <dgm:spPr/>
    </dgm:pt>
    <dgm:pt modelId="{3573C42A-8094-438F-9951-18A31AB72F9F}" type="pres">
      <dgm:prSet presAssocID="{CDFD15D2-018B-4970-9CB3-6414F183318B}" presName="sibTrans" presStyleCnt="0"/>
      <dgm:spPr/>
    </dgm:pt>
    <dgm:pt modelId="{9C019158-6538-46C1-8EDD-3A288E6DE804}" type="pres">
      <dgm:prSet presAssocID="{607DF6F3-FDE2-42E7-8236-AD192D055F16}" presName="node" presStyleLbl="node1" presStyleIdx="11" presStyleCnt="12">
        <dgm:presLayoutVars>
          <dgm:bulletEnabled val="1"/>
        </dgm:presLayoutVars>
      </dgm:prSet>
      <dgm:spPr/>
    </dgm:pt>
  </dgm:ptLst>
  <dgm:cxnLst>
    <dgm:cxn modelId="{34FB1107-FA30-40F9-90B6-0F75BF9EB101}" type="presOf" srcId="{204A4DC8-C11F-4BCE-8258-97A63156A052}" destId="{1694BACA-2426-4C77-AE84-35D31E7A6DA7}" srcOrd="0" destOrd="0" presId="urn:microsoft.com/office/officeart/2005/8/layout/default"/>
    <dgm:cxn modelId="{4006C509-F68F-4597-8D1A-50A98D0B9C16}" srcId="{CC242462-CA5A-40BF-A68C-0B9A363F3DA5}" destId="{2A1DC341-E277-4C96-9B94-C7C8B55BBC0E}" srcOrd="3" destOrd="0" parTransId="{218A3C96-CC15-4443-9AAA-47CDC89486D4}" sibTransId="{51391F41-EF81-486E-834C-1EDAF6D09D82}"/>
    <dgm:cxn modelId="{ED769E16-69C8-49B4-9991-E93108A30464}" srcId="{CC242462-CA5A-40BF-A68C-0B9A363F3DA5}" destId="{E8175DEC-01FF-45C8-963D-D263094076D9}" srcOrd="4" destOrd="0" parTransId="{CC8D4789-A28B-4BDA-ABB7-7CEDDEE2CE0A}" sibTransId="{434D060D-3058-49A4-A756-5200D5B203B9}"/>
    <dgm:cxn modelId="{B29B9C3C-070F-41F7-A52C-6B2F6A757935}" type="presOf" srcId="{E2ABAE73-E99D-4DA8-867E-B0EFD5BCC936}" destId="{92C2B202-EE76-4E30-8ADA-77A902BEB0D1}" srcOrd="0" destOrd="0" presId="urn:microsoft.com/office/officeart/2005/8/layout/default"/>
    <dgm:cxn modelId="{42537D3D-BCB9-4DB3-80FC-DA76641BA567}" type="presOf" srcId="{F4FC992F-DB0A-4133-8DF8-AF5A11CE76A3}" destId="{E24D43BA-440B-4764-9F84-2F1D358273C3}" srcOrd="0" destOrd="0" presId="urn:microsoft.com/office/officeart/2005/8/layout/default"/>
    <dgm:cxn modelId="{885D1651-84E5-45D7-AF1A-E7383AE1EE4E}" type="presOf" srcId="{607DF6F3-FDE2-42E7-8236-AD192D055F16}" destId="{9C019158-6538-46C1-8EDD-3A288E6DE804}" srcOrd="0" destOrd="0" presId="urn:microsoft.com/office/officeart/2005/8/layout/default"/>
    <dgm:cxn modelId="{DA94D55A-2565-42D1-936C-C7311F092ED4}" type="presOf" srcId="{AE73666A-7124-4050-ABCC-4FF354180F33}" destId="{DDF5C431-4037-4236-8B0B-9B3ED34EC582}" srcOrd="0" destOrd="0" presId="urn:microsoft.com/office/officeart/2005/8/layout/default"/>
    <dgm:cxn modelId="{47C5E95A-8392-42EF-A5C1-F24394CDFB05}" type="presOf" srcId="{74DAE3DA-3A3C-40C9-BC79-2EA0554CD314}" destId="{FADBB589-0A2E-423C-8B45-CD825938E30A}" srcOrd="0" destOrd="0" presId="urn:microsoft.com/office/officeart/2005/8/layout/default"/>
    <dgm:cxn modelId="{CEE67F62-A24C-4EDE-BF7D-D2F1EEAC9E63}" srcId="{CC242462-CA5A-40BF-A68C-0B9A363F3DA5}" destId="{AE73666A-7124-4050-ABCC-4FF354180F33}" srcOrd="8" destOrd="0" parTransId="{850FDBFD-96D8-4CD7-9BDF-F11605DC9DCE}" sibTransId="{9F8E7366-3AFD-4E43-8F4A-73DF4B4F5840}"/>
    <dgm:cxn modelId="{72088A67-3A31-46E3-87C4-FF9DFBCC9C7C}" type="presOf" srcId="{CC242462-CA5A-40BF-A68C-0B9A363F3DA5}" destId="{89847EAE-DA05-4709-B502-D5A577DE23E3}" srcOrd="0" destOrd="0" presId="urn:microsoft.com/office/officeart/2005/8/layout/default"/>
    <dgm:cxn modelId="{0243836C-84B4-4655-9495-FF40C8DB567F}" srcId="{CC242462-CA5A-40BF-A68C-0B9A363F3DA5}" destId="{204A4DC8-C11F-4BCE-8258-97A63156A052}" srcOrd="10" destOrd="0" parTransId="{21B4E499-DBFD-407D-B3E8-0F5720C2A6E9}" sibTransId="{CDFD15D2-018B-4970-9CB3-6414F183318B}"/>
    <dgm:cxn modelId="{53B88E75-F094-4B67-88EC-DB7FF45F6EF0}" type="presOf" srcId="{2A1DC341-E277-4C96-9B94-C7C8B55BBC0E}" destId="{892E37EC-9B72-4FB4-8DCF-0296BA0FD200}" srcOrd="0" destOrd="0" presId="urn:microsoft.com/office/officeart/2005/8/layout/default"/>
    <dgm:cxn modelId="{1BC1837A-3707-4128-AD78-CE1B0873795E}" type="presOf" srcId="{58EECA8F-3CAD-4A54-A4DF-A682B64D7E73}" destId="{5554F6E8-6F36-4131-AB61-302437778B7E}" srcOrd="0" destOrd="0" presId="urn:microsoft.com/office/officeart/2005/8/layout/default"/>
    <dgm:cxn modelId="{07653B93-BBB7-4942-A4FB-138BC1F3DB10}" type="presOf" srcId="{C582D206-4B17-4580-89A9-2FBDB8DFE773}" destId="{47A3408E-9ADA-426D-8EEC-623DD2CFEF7B}" srcOrd="0" destOrd="0" presId="urn:microsoft.com/office/officeart/2005/8/layout/default"/>
    <dgm:cxn modelId="{05E9A393-22E4-4EF2-98C4-C3EBA02652F4}" srcId="{CC242462-CA5A-40BF-A68C-0B9A363F3DA5}" destId="{E2ABAE73-E99D-4DA8-867E-B0EFD5BCC936}" srcOrd="1" destOrd="0" parTransId="{E711B6E5-0D7B-4035-A947-3CF0E1B9C292}" sibTransId="{C8734552-0A8E-469F-B820-8752C72509B1}"/>
    <dgm:cxn modelId="{EB847A95-16F4-494A-A9BA-B1AF836B7E5D}" srcId="{CC242462-CA5A-40BF-A68C-0B9A363F3DA5}" destId="{409F94E3-B816-429D-8BA8-14E54888FA52}" srcOrd="0" destOrd="0" parTransId="{56F86D56-286B-4C0D-B9C2-161D55330216}" sibTransId="{1E423FBD-C768-4E4D-8B9C-7D93EB20A35A}"/>
    <dgm:cxn modelId="{97727E97-B2F1-439C-A37E-5C40BE375BEC}" srcId="{CC242462-CA5A-40BF-A68C-0B9A363F3DA5}" destId="{C582D206-4B17-4580-89A9-2FBDB8DFE773}" srcOrd="9" destOrd="0" parTransId="{CB87C0F0-4ED4-4D28-B848-5283E137F0BF}" sibTransId="{9317D67E-57A6-4BBF-A183-400E649DE23A}"/>
    <dgm:cxn modelId="{3B5E0898-FBDA-46C9-A01A-9EEED3C5EC29}" srcId="{CC242462-CA5A-40BF-A68C-0B9A363F3DA5}" destId="{F4FC992F-DB0A-4133-8DF8-AF5A11CE76A3}" srcOrd="2" destOrd="0" parTransId="{F35630C0-31F7-4E9C-9C47-4D61997529A9}" sibTransId="{F4A15C5A-A25D-4FE0-B5A3-3C4768F8C71D}"/>
    <dgm:cxn modelId="{AE5FF3A8-FC08-44A9-A3EC-470A277DF2EE}" type="presOf" srcId="{8DFEF2E7-50C3-428A-8FEF-A5C00F870933}" destId="{23535850-14FA-4124-8D87-920B2A118E30}" srcOrd="0" destOrd="0" presId="urn:microsoft.com/office/officeart/2005/8/layout/default"/>
    <dgm:cxn modelId="{683A45D7-0FFB-467C-BFBA-E55D6DA9ED3D}" srcId="{CC242462-CA5A-40BF-A68C-0B9A363F3DA5}" destId="{607DF6F3-FDE2-42E7-8236-AD192D055F16}" srcOrd="11" destOrd="0" parTransId="{9FCFDE55-299B-4A76-B460-10E22CC6FC13}" sibTransId="{D3A7552B-862C-490D-ADC6-C33720913352}"/>
    <dgm:cxn modelId="{B993A2E0-235B-41AF-9D1D-B5A6192FDA22}" srcId="{CC242462-CA5A-40BF-A68C-0B9A363F3DA5}" destId="{74DAE3DA-3A3C-40C9-BC79-2EA0554CD314}" srcOrd="5" destOrd="0" parTransId="{E29EA4BB-B916-436C-A436-B0AA67941863}" sibTransId="{F6962804-DF6B-4421-8572-F828D266D99B}"/>
    <dgm:cxn modelId="{1B59CFE2-6A4E-46D6-8323-27A061983232}" srcId="{CC242462-CA5A-40BF-A68C-0B9A363F3DA5}" destId="{8DFEF2E7-50C3-428A-8FEF-A5C00F870933}" srcOrd="7" destOrd="0" parTransId="{37912FA6-D4F8-4557-A550-38AE5D17F985}" sibTransId="{08310CE3-4581-4353-A535-3EF36FE3160E}"/>
    <dgm:cxn modelId="{23FFD0E2-B999-4114-9F4D-C31DCEA3E92C}" type="presOf" srcId="{E8175DEC-01FF-45C8-963D-D263094076D9}" destId="{B1C76E7E-31BD-4292-9196-62139288966E}" srcOrd="0" destOrd="0" presId="urn:microsoft.com/office/officeart/2005/8/layout/default"/>
    <dgm:cxn modelId="{76348DE4-3C60-4677-8B1F-D1D0936E36DB}" type="presOf" srcId="{409F94E3-B816-429D-8BA8-14E54888FA52}" destId="{72335DFC-CA4F-46A5-9011-D985E85A4AEC}" srcOrd="0" destOrd="0" presId="urn:microsoft.com/office/officeart/2005/8/layout/default"/>
    <dgm:cxn modelId="{0088BEEA-0EA0-43F5-8451-99B6F6675DB1}" srcId="{CC242462-CA5A-40BF-A68C-0B9A363F3DA5}" destId="{58EECA8F-3CAD-4A54-A4DF-A682B64D7E73}" srcOrd="6" destOrd="0" parTransId="{512A5EF0-55D8-4932-B26B-400E0174174F}" sibTransId="{86D813A0-03F9-4840-8A02-B84516D6FB91}"/>
    <dgm:cxn modelId="{2A4D458F-E870-403C-92DB-BC039FA21926}" type="presParOf" srcId="{89847EAE-DA05-4709-B502-D5A577DE23E3}" destId="{72335DFC-CA4F-46A5-9011-D985E85A4AEC}" srcOrd="0" destOrd="0" presId="urn:microsoft.com/office/officeart/2005/8/layout/default"/>
    <dgm:cxn modelId="{2548F6C7-D02C-479A-8B89-705D7F059C78}" type="presParOf" srcId="{89847EAE-DA05-4709-B502-D5A577DE23E3}" destId="{713D9CB1-4A23-44E0-96BF-AFFB761A4A68}" srcOrd="1" destOrd="0" presId="urn:microsoft.com/office/officeart/2005/8/layout/default"/>
    <dgm:cxn modelId="{C41F7551-B79A-4C8F-A6DA-DBC29B10B35D}" type="presParOf" srcId="{89847EAE-DA05-4709-B502-D5A577DE23E3}" destId="{92C2B202-EE76-4E30-8ADA-77A902BEB0D1}" srcOrd="2" destOrd="0" presId="urn:microsoft.com/office/officeart/2005/8/layout/default"/>
    <dgm:cxn modelId="{2112227C-A610-4446-9C52-899D85858377}" type="presParOf" srcId="{89847EAE-DA05-4709-B502-D5A577DE23E3}" destId="{4816BB03-B981-49BD-A07D-5A5FC1BEA63A}" srcOrd="3" destOrd="0" presId="urn:microsoft.com/office/officeart/2005/8/layout/default"/>
    <dgm:cxn modelId="{B08E6116-6428-4906-9763-B5C116962E92}" type="presParOf" srcId="{89847EAE-DA05-4709-B502-D5A577DE23E3}" destId="{E24D43BA-440B-4764-9F84-2F1D358273C3}" srcOrd="4" destOrd="0" presId="urn:microsoft.com/office/officeart/2005/8/layout/default"/>
    <dgm:cxn modelId="{B8343AD6-F772-4DFD-9264-36C05A930A23}" type="presParOf" srcId="{89847EAE-DA05-4709-B502-D5A577DE23E3}" destId="{F5724FCD-A48D-408A-A116-2D78E66175CB}" srcOrd="5" destOrd="0" presId="urn:microsoft.com/office/officeart/2005/8/layout/default"/>
    <dgm:cxn modelId="{EAF527AD-2A12-4188-9076-079BA7481C6A}" type="presParOf" srcId="{89847EAE-DA05-4709-B502-D5A577DE23E3}" destId="{892E37EC-9B72-4FB4-8DCF-0296BA0FD200}" srcOrd="6" destOrd="0" presId="urn:microsoft.com/office/officeart/2005/8/layout/default"/>
    <dgm:cxn modelId="{C3A9A414-DFD8-4D1B-8252-295CA97DD013}" type="presParOf" srcId="{89847EAE-DA05-4709-B502-D5A577DE23E3}" destId="{09FC1975-6D1A-4854-9770-F794D8E5EC37}" srcOrd="7" destOrd="0" presId="urn:microsoft.com/office/officeart/2005/8/layout/default"/>
    <dgm:cxn modelId="{3645EE57-C2F1-48AA-938F-6AB47EDAD257}" type="presParOf" srcId="{89847EAE-DA05-4709-B502-D5A577DE23E3}" destId="{B1C76E7E-31BD-4292-9196-62139288966E}" srcOrd="8" destOrd="0" presId="urn:microsoft.com/office/officeart/2005/8/layout/default"/>
    <dgm:cxn modelId="{DC2B326D-77BE-42C0-BE2E-59DDC5FF9A4A}" type="presParOf" srcId="{89847EAE-DA05-4709-B502-D5A577DE23E3}" destId="{98444018-1FA0-42F4-B7D3-F4A32B30EE7B}" srcOrd="9" destOrd="0" presId="urn:microsoft.com/office/officeart/2005/8/layout/default"/>
    <dgm:cxn modelId="{8B90643E-B22E-49B3-9AA6-92F43B529E8E}" type="presParOf" srcId="{89847EAE-DA05-4709-B502-D5A577DE23E3}" destId="{FADBB589-0A2E-423C-8B45-CD825938E30A}" srcOrd="10" destOrd="0" presId="urn:microsoft.com/office/officeart/2005/8/layout/default"/>
    <dgm:cxn modelId="{79B2DCF7-8B00-4044-9314-D9108EA16D47}" type="presParOf" srcId="{89847EAE-DA05-4709-B502-D5A577DE23E3}" destId="{E188CBB1-2456-4CCA-B966-66E149B2B976}" srcOrd="11" destOrd="0" presId="urn:microsoft.com/office/officeart/2005/8/layout/default"/>
    <dgm:cxn modelId="{164462B4-AEC5-441E-9F8E-2569A991C61B}" type="presParOf" srcId="{89847EAE-DA05-4709-B502-D5A577DE23E3}" destId="{5554F6E8-6F36-4131-AB61-302437778B7E}" srcOrd="12" destOrd="0" presId="urn:microsoft.com/office/officeart/2005/8/layout/default"/>
    <dgm:cxn modelId="{40E33F99-87C2-4CB4-BE52-C0BC00A417E0}" type="presParOf" srcId="{89847EAE-DA05-4709-B502-D5A577DE23E3}" destId="{A03EFC41-7A4A-4295-9368-0E4B0103860C}" srcOrd="13" destOrd="0" presId="urn:microsoft.com/office/officeart/2005/8/layout/default"/>
    <dgm:cxn modelId="{11320CAF-C863-48C5-959B-2E9960848FD6}" type="presParOf" srcId="{89847EAE-DA05-4709-B502-D5A577DE23E3}" destId="{23535850-14FA-4124-8D87-920B2A118E30}" srcOrd="14" destOrd="0" presId="urn:microsoft.com/office/officeart/2005/8/layout/default"/>
    <dgm:cxn modelId="{0C5D55E2-000E-44BE-8353-302E9F2DC8E0}" type="presParOf" srcId="{89847EAE-DA05-4709-B502-D5A577DE23E3}" destId="{86E15734-55BB-4C65-8FC0-5E8C0F7397F8}" srcOrd="15" destOrd="0" presId="urn:microsoft.com/office/officeart/2005/8/layout/default"/>
    <dgm:cxn modelId="{5973B3FE-F049-47CF-98B7-1B39A76B29EE}" type="presParOf" srcId="{89847EAE-DA05-4709-B502-D5A577DE23E3}" destId="{DDF5C431-4037-4236-8B0B-9B3ED34EC582}" srcOrd="16" destOrd="0" presId="urn:microsoft.com/office/officeart/2005/8/layout/default"/>
    <dgm:cxn modelId="{F4AF6551-9532-423F-A05A-36190A881AB9}" type="presParOf" srcId="{89847EAE-DA05-4709-B502-D5A577DE23E3}" destId="{B4470EB0-B0B9-4620-843B-631DB05048D5}" srcOrd="17" destOrd="0" presId="urn:microsoft.com/office/officeart/2005/8/layout/default"/>
    <dgm:cxn modelId="{4FAB18B6-4EBC-4C0E-91DB-C4072B90B667}" type="presParOf" srcId="{89847EAE-DA05-4709-B502-D5A577DE23E3}" destId="{47A3408E-9ADA-426D-8EEC-623DD2CFEF7B}" srcOrd="18" destOrd="0" presId="urn:microsoft.com/office/officeart/2005/8/layout/default"/>
    <dgm:cxn modelId="{06DB3F70-69D6-4529-B3FB-341FE9CC30FC}" type="presParOf" srcId="{89847EAE-DA05-4709-B502-D5A577DE23E3}" destId="{A5A4D661-3C5A-4365-911C-532DFE018C87}" srcOrd="19" destOrd="0" presId="urn:microsoft.com/office/officeart/2005/8/layout/default"/>
    <dgm:cxn modelId="{E38E1661-E804-4F1F-8BBA-093C30B001C9}" type="presParOf" srcId="{89847EAE-DA05-4709-B502-D5A577DE23E3}" destId="{1694BACA-2426-4C77-AE84-35D31E7A6DA7}" srcOrd="20" destOrd="0" presId="urn:microsoft.com/office/officeart/2005/8/layout/default"/>
    <dgm:cxn modelId="{3C10160C-BF53-486A-8367-A482765FE3B0}" type="presParOf" srcId="{89847EAE-DA05-4709-B502-D5A577DE23E3}" destId="{3573C42A-8094-438F-9951-18A31AB72F9F}" srcOrd="21" destOrd="0" presId="urn:microsoft.com/office/officeart/2005/8/layout/default"/>
    <dgm:cxn modelId="{B0156688-E77C-47A2-A469-295E21491F2F}" type="presParOf" srcId="{89847EAE-DA05-4709-B502-D5A577DE23E3}" destId="{9C019158-6538-46C1-8EDD-3A288E6DE804}"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35DFC-CA4F-46A5-9011-D985E85A4AEC}">
      <dsp:nvSpPr>
        <dsp:cNvPr id="0" name=""/>
        <dsp:cNvSpPr/>
      </dsp:nvSpPr>
      <dsp:spPr>
        <a:xfrm>
          <a:off x="255552"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SignalR</a:t>
          </a:r>
          <a:endParaRPr lang="en-US" sz="2400" kern="1200"/>
        </a:p>
      </dsp:txBody>
      <dsp:txXfrm>
        <a:off x="255552" y="2370"/>
        <a:ext cx="2480479" cy="1488287"/>
      </dsp:txXfrm>
    </dsp:sp>
    <dsp:sp modelId="{92C2B202-EE76-4E30-8ADA-77A902BEB0D1}">
      <dsp:nvSpPr>
        <dsp:cNvPr id="0" name=""/>
        <dsp:cNvSpPr/>
      </dsp:nvSpPr>
      <dsp:spPr>
        <a:xfrm>
          <a:off x="2984079"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Razor class libraries</a:t>
          </a:r>
          <a:endParaRPr lang="en-US" sz="2400" kern="1200"/>
        </a:p>
      </dsp:txBody>
      <dsp:txXfrm>
        <a:off x="2984079" y="2370"/>
        <a:ext cx="2480479" cy="1488287"/>
      </dsp:txXfrm>
    </dsp:sp>
    <dsp:sp modelId="{E24D43BA-440B-4764-9F84-2F1D358273C3}">
      <dsp:nvSpPr>
        <dsp:cNvPr id="0" name=""/>
        <dsp:cNvSpPr/>
      </dsp:nvSpPr>
      <dsp:spPr>
        <a:xfrm>
          <a:off x="5712606"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Identity UI library &amp; scaffolding</a:t>
          </a:r>
          <a:endParaRPr lang="en-US" sz="2400" kern="1200"/>
        </a:p>
      </dsp:txBody>
      <dsp:txXfrm>
        <a:off x="5712606" y="2370"/>
        <a:ext cx="2480479" cy="1488287"/>
      </dsp:txXfrm>
    </dsp:sp>
    <dsp:sp modelId="{892E37EC-9B72-4FB4-8DCF-0296BA0FD200}">
      <dsp:nvSpPr>
        <dsp:cNvPr id="0" name=""/>
        <dsp:cNvSpPr/>
      </dsp:nvSpPr>
      <dsp:spPr>
        <a:xfrm>
          <a:off x="8441133"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HTTPS</a:t>
          </a:r>
          <a:endParaRPr lang="en-US" sz="2400" kern="1200"/>
        </a:p>
      </dsp:txBody>
      <dsp:txXfrm>
        <a:off x="8441133" y="2370"/>
        <a:ext cx="2480479" cy="1488287"/>
      </dsp:txXfrm>
    </dsp:sp>
    <dsp:sp modelId="{B1C76E7E-31BD-4292-9196-62139288966E}">
      <dsp:nvSpPr>
        <dsp:cNvPr id="0" name=""/>
        <dsp:cNvSpPr/>
      </dsp:nvSpPr>
      <dsp:spPr>
        <a:xfrm>
          <a:off x="255552"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GDPR</a:t>
          </a:r>
          <a:endParaRPr lang="en-US" sz="2400" kern="1200"/>
        </a:p>
      </dsp:txBody>
      <dsp:txXfrm>
        <a:off x="255552" y="1738706"/>
        <a:ext cx="2480479" cy="1488287"/>
      </dsp:txXfrm>
    </dsp:sp>
    <dsp:sp modelId="{FADBB589-0A2E-423C-8B45-CD825938E30A}">
      <dsp:nvSpPr>
        <dsp:cNvPr id="0" name=""/>
        <dsp:cNvSpPr/>
      </dsp:nvSpPr>
      <dsp:spPr>
        <a:xfrm>
          <a:off x="2984079"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MVC functional testing</a:t>
          </a:r>
          <a:endParaRPr lang="en-US" sz="2400" kern="1200"/>
        </a:p>
      </dsp:txBody>
      <dsp:txXfrm>
        <a:off x="2984079" y="1738706"/>
        <a:ext cx="2480479" cy="1488287"/>
      </dsp:txXfrm>
    </dsp:sp>
    <dsp:sp modelId="{5554F6E8-6F36-4131-AB61-302437778B7E}">
      <dsp:nvSpPr>
        <dsp:cNvPr id="0" name=""/>
        <dsp:cNvSpPr/>
      </dsp:nvSpPr>
      <dsp:spPr>
        <a:xfrm>
          <a:off x="5712606"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[ApiController], ActionResult&lt;T&gt;</a:t>
          </a:r>
          <a:endParaRPr lang="en-US" sz="2400" kern="1200"/>
        </a:p>
      </dsp:txBody>
      <dsp:txXfrm>
        <a:off x="5712606" y="1738706"/>
        <a:ext cx="2480479" cy="1488287"/>
      </dsp:txXfrm>
    </dsp:sp>
    <dsp:sp modelId="{23535850-14FA-4124-8D87-920B2A118E30}">
      <dsp:nvSpPr>
        <dsp:cNvPr id="0" name=""/>
        <dsp:cNvSpPr/>
      </dsp:nvSpPr>
      <dsp:spPr>
        <a:xfrm>
          <a:off x="8441133"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IHttpClientFactory</a:t>
          </a:r>
          <a:endParaRPr lang="en-US" sz="2400" kern="1200"/>
        </a:p>
      </dsp:txBody>
      <dsp:txXfrm>
        <a:off x="8441133" y="1738706"/>
        <a:ext cx="2480479" cy="1488287"/>
      </dsp:txXfrm>
    </dsp:sp>
    <dsp:sp modelId="{DDF5C431-4037-4236-8B0B-9B3ED34EC582}">
      <dsp:nvSpPr>
        <dsp:cNvPr id="0" name=""/>
        <dsp:cNvSpPr/>
      </dsp:nvSpPr>
      <dsp:spPr>
        <a:xfrm>
          <a:off x="255552"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Kestrel on Sockets</a:t>
          </a:r>
          <a:endParaRPr lang="en-US" sz="2400" kern="1200"/>
        </a:p>
      </dsp:txBody>
      <dsp:txXfrm>
        <a:off x="255552" y="3475041"/>
        <a:ext cx="2480479" cy="1488287"/>
      </dsp:txXfrm>
    </dsp:sp>
    <dsp:sp modelId="{47A3408E-9ADA-426D-8EEC-623DD2CFEF7B}">
      <dsp:nvSpPr>
        <dsp:cNvPr id="0" name=""/>
        <dsp:cNvSpPr/>
      </dsp:nvSpPr>
      <dsp:spPr>
        <a:xfrm>
          <a:off x="2984079"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Generic host builder</a:t>
          </a:r>
          <a:endParaRPr lang="en-US" sz="2400" kern="1200"/>
        </a:p>
      </dsp:txBody>
      <dsp:txXfrm>
        <a:off x="2984079" y="3475041"/>
        <a:ext cx="2480479" cy="1488287"/>
      </dsp:txXfrm>
    </dsp:sp>
    <dsp:sp modelId="{1694BACA-2426-4C77-AE84-35D31E7A6DA7}">
      <dsp:nvSpPr>
        <dsp:cNvPr id="0" name=""/>
        <dsp:cNvSpPr/>
      </dsp:nvSpPr>
      <dsp:spPr>
        <a:xfrm>
          <a:off x="5712606"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Performance</a:t>
          </a:r>
          <a:endParaRPr lang="en-US" sz="2400" kern="1200"/>
        </a:p>
      </dsp:txBody>
      <dsp:txXfrm>
        <a:off x="5712606" y="3475041"/>
        <a:ext cx="2480479" cy="1488287"/>
      </dsp:txXfrm>
    </dsp:sp>
    <dsp:sp modelId="{9C019158-6538-46C1-8EDD-3A288E6DE804}">
      <dsp:nvSpPr>
        <dsp:cNvPr id="0" name=""/>
        <dsp:cNvSpPr/>
      </dsp:nvSpPr>
      <dsp:spPr>
        <a:xfrm>
          <a:off x="8441133"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baseline="0"/>
            <a:t>Updated SPA templates</a:t>
          </a:r>
          <a:endParaRPr lang="en-US" sz="2400" kern="1200"/>
        </a:p>
      </dsp:txBody>
      <dsp:txXfrm>
        <a:off x="8441133" y="3475041"/>
        <a:ext cx="2480479" cy="14882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techempower.com/benchmarks/#section=data-r16&amp;hw=ph&amp;test=plain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2/4/19 8:06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now. More than 20,000 contributors* from 3700 companies have contributed to .NET Core and related open source repositories, with over half of the contributions coming from outside Microsoft. </a:t>
            </a:r>
          </a:p>
          <a:p>
            <a:endParaRPr lang="en-US" dirty="0"/>
          </a:p>
          <a:p>
            <a:r>
              <a:rPr lang="en-US" dirty="0"/>
              <a:t>In the last year we have seen over half a million developers use .NET Core, the cross-platform, high-performance, implementation of .NET. </a:t>
            </a:r>
            <a:endParaRPr lang="en-US" dirty="0">
              <a:cs typeface="Calibri"/>
            </a:endParaRPr>
          </a:p>
          <a:p>
            <a:pPr defTabSz="966501">
              <a:defRPr/>
            </a:pPr>
            <a:endParaRPr lang="en-US" dirty="0"/>
          </a:p>
          <a:p>
            <a:pPr defTabSz="966501">
              <a:defRPr/>
            </a:pPr>
            <a:endParaRPr lang="en-US" dirty="0">
              <a:cs typeface="Calibri"/>
            </a:endParaRPr>
          </a:p>
          <a:p>
            <a:pPr defTabSz="966501">
              <a:defRPr/>
            </a:pPr>
            <a:r>
              <a:rPr lang="en-US" dirty="0"/>
              <a:t>*contributor = Submitted a Pull Request or </a:t>
            </a:r>
            <a:r>
              <a:rPr lang="en-US" i="1" dirty="0"/>
              <a:t>Created </a:t>
            </a:r>
            <a:r>
              <a:rPr lang="en-US" dirty="0"/>
              <a:t>an Issue. Data up to March 2018.</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736840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CNCF</a:t>
            </a:r>
            <a:r>
              <a:rPr lang="en-US" baseline="0" dirty="0"/>
              <a:t> tracks the top 30 highest velocity open source projects.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And huge shout-out to the community for contributing to our docs!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70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4"/>
              </a:rPr>
              <a:t>https://www.techempower.com/benchmarks/#section=data-r16&amp;hw=ph&amp;test=plaintext</a:t>
            </a:r>
            <a:r>
              <a:rPr lang="en-US" dirty="0"/>
              <a:t> </a:t>
            </a:r>
          </a:p>
          <a:p>
            <a:endParaRPr lang="en-US" dirty="0"/>
          </a:p>
          <a:p>
            <a:r>
              <a:rPr lang="en-US" b="1" dirty="0"/>
              <a:t>In the latest benchmarks on raw platform performance, .NET is more than 8 times faster than Node.js</a:t>
            </a:r>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16</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4216255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blog post that details the performance improvements with Span&lt;T&gt;</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2487609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37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2/4/19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2/4/19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many specific domains you need to build and train your own models. ML.NET is built for .NET developers to do exactly that. ML.NET is a Machine Learning framework for .NET developers to build custom ML Models. </a:t>
            </a:r>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a:p>
            <a:pPr lvl="0"/>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2/4/19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base libraries ad </a:t>
            </a:r>
            <a:r>
              <a:rPr lang="en-US" b="0" baseline="0"/>
              <a:t>.NET Standard. </a:t>
            </a:r>
            <a:r>
              <a:rPr lang="en-US" baseline="0"/>
              <a:t>This means not only are your .NET skills portable, but your </a:t>
            </a:r>
            <a:r>
              <a:rPr lang="en-US" i="1" baseline="0"/>
              <a:t>actual code </a:t>
            </a:r>
            <a:r>
              <a:rPr lang="en-US" baseline="0"/>
              <a:t>is portable no matter what you’re building. This makes it easy to share libraries across the breadth of applications people build. </a:t>
            </a:r>
          </a:p>
          <a:p>
            <a:endParaRPr lang="en-US" baseline="0"/>
          </a:p>
          <a:p>
            <a:r>
              <a:rPr lang="en-US" baseline="0"/>
              <a:t>Additionally, there are a broad set of development tools that makes it really productive to write, debug, build and manage code bases. </a:t>
            </a:r>
          </a:p>
          <a:p>
            <a:endParaRPr lang="en-US"/>
          </a:p>
          <a:p>
            <a:r>
              <a:rPr lang="en-US"/>
              <a:t>See:</a:t>
            </a:r>
            <a:r>
              <a:rPr lang="en-US" baseline="0"/>
              <a:t> www.dot.net</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58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8</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923160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2/4/19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5355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www.techempower.com/benchmarks/#section=data-r16&amp;hw=ph&amp;test=plaintext" TargetMode="Externa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aka.ms/dotnetper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5.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7.png"/><Relationship Id="rId10" Type="http://schemas.openxmlformats.org/officeDocument/2006/relationships/image" Target="../media/image23.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www.dotnetfoundatio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i="0" u="none" strike="noStrike" kern="1200" cap="none" spc="0" normalizeH="0" baseline="0" noProof="0" dirty="0">
                <a:ln>
                  <a:noFill/>
                </a:ln>
                <a:solidFill>
                  <a:srgbClr val="505050"/>
                </a:solidFill>
                <a:effectLst/>
                <a:uLnTx/>
                <a:uFillTx/>
                <a:latin typeface="Segoe UI"/>
                <a:ea typeface="+mn-ea"/>
                <a:cs typeface="+mn-cs"/>
              </a:rPr>
              <a:t>221</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134,509</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lang="en-US" sz="4400">
                <a:solidFill>
                  <a:srgbClr val="505050"/>
                </a:solidFill>
                <a:latin typeface="Segoe UI"/>
              </a:rPr>
              <a:t>50</a:t>
            </a:r>
            <a:endParaRPr kumimoji="0" lang="en-US" sz="240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a:off x="489098" y="2169042"/>
            <a:ext cx="11079125"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9532995" y="1771697"/>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4652" y="3093562"/>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flipH="1">
            <a:off x="7652643" y="2583423"/>
            <a:ext cx="1" cy="510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61802" y="4232438"/>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38031" y="2394499"/>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F6B9F5-2EB2-4254-885E-F000C6382B83}"/>
              </a:ext>
            </a:extLst>
          </p:cNvPr>
          <p:cNvSpPr txBox="1"/>
          <p:nvPr/>
        </p:nvSpPr>
        <p:spPr>
          <a:xfrm>
            <a:off x="9200969" y="3093562"/>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2018</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2.1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8" name="Straight Connector 57">
            <a:extLst>
              <a:ext uri="{FF2B5EF4-FFF2-40B4-BE49-F238E27FC236}">
                <a16:creationId xmlns:a16="http://schemas.microsoft.com/office/drawing/2014/main" id="{A7EAA99A-96F9-47D8-BFAF-2D9B8F70E21F}"/>
              </a:ext>
            </a:extLst>
          </p:cNvPr>
          <p:cNvCxnSpPr>
            <a:stCxn id="12" idx="4"/>
            <a:endCxn id="56" idx="0"/>
          </p:cNvCxnSpPr>
          <p:nvPr/>
        </p:nvCxnSpPr>
        <p:spPr>
          <a:xfrm>
            <a:off x="9967393" y="2566386"/>
            <a:ext cx="9805" cy="5271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4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1"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par>
                                <p:cTn id="57" presetID="22" presetClass="entr" presetSubtype="1"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par>
                                <p:cTn id="63" presetID="22" presetClass="entr" presetSubtype="1"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500"/>
                                        <p:tgtEl>
                                          <p:spTgt spid="54"/>
                                        </p:tgtEl>
                                      </p:cBhvr>
                                    </p:animEffect>
                                  </p:childTnLst>
                                </p:cTn>
                              </p:par>
                              <p:par>
                                <p:cTn id="66" presetID="22" presetClass="entr" presetSubtype="1"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ea typeface="+mn-ea"/>
                <a:cs typeface="+mn-cs"/>
              </a:rPr>
              <a:t>— Samsung</a:t>
            </a:r>
            <a:endParaRPr kumimoji="0" lang="en-US" sz="1961" b="0" i="0" u="none" strike="noStrike" kern="1200" cap="none" spc="0" normalizeH="0" baseline="0" noProof="0">
              <a:ln>
                <a:noFill/>
              </a:ln>
              <a:solidFill>
                <a:srgbClr val="101128"/>
              </a:solidFill>
              <a:effectLst/>
              <a:uLnTx/>
              <a:uFillTx/>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ea typeface="+mn-ea"/>
                <a:cs typeface="+mn-cs"/>
              </a:rPr>
              <a:t>— </a:t>
            </a:r>
            <a:r>
              <a:rPr kumimoji="0" lang="en-US" sz="1568" b="0" i="0" u="none" strike="noStrike" kern="1200" cap="none" spc="0" normalizeH="0" baseline="0" noProof="0" err="1">
                <a:ln>
                  <a:noFill/>
                </a:ln>
                <a:solidFill>
                  <a:srgbClr val="101128"/>
                </a:solidFill>
                <a:effectLst/>
                <a:uLnTx/>
                <a:uFillTx/>
                <a:ea typeface="+mn-ea"/>
                <a:cs typeface="+mn-cs"/>
              </a:rPr>
              <a:t>Illyriad</a:t>
            </a:r>
            <a:r>
              <a:rPr kumimoji="0" lang="en-US" sz="1568" b="0" i="0" u="none" strike="noStrike" kern="1200" cap="none" spc="0" normalizeH="0" baseline="0" noProof="0">
                <a:ln>
                  <a:noFill/>
                </a:ln>
                <a:solidFill>
                  <a:srgbClr val="101128"/>
                </a:solidFill>
                <a:effectLst/>
                <a:uLnTx/>
                <a:uFillTx/>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20</a:t>
            </a:r>
            <a:r>
              <a:rPr kumimoji="0" lang="en-US" sz="2400" b="0" i="0" u="none" strike="noStrike" kern="1200" cap="none" spc="0" normalizeH="0" baseline="0" noProof="0" dirty="0">
                <a:ln>
                  <a:noFill/>
                </a:ln>
                <a:solidFill>
                  <a:srgbClr val="101128"/>
                </a:solidFill>
                <a:effectLst/>
                <a:uLnTx/>
                <a:uFillTx/>
                <a:latin typeface="Calibri"/>
                <a:ea typeface="+mn-ea"/>
                <a:cs typeface="+mn-cs"/>
              </a:rPr>
              <a:t>,000+ Community Contributions from 3</a:t>
            </a:r>
            <a:r>
              <a:rPr lang="en-US" sz="2400" dirty="0">
                <a:solidFill>
                  <a:srgbClr val="101128"/>
                </a:solidFill>
                <a:latin typeface="Calibri"/>
              </a:rPr>
              <a:t>7</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18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788538"/>
            <a:ext cx="12192000" cy="5463723"/>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0" y="115445"/>
            <a:ext cx="10538012" cy="177136"/>
          </a:xfrm>
        </p:spPr>
        <p:txBody>
          <a:bodyPr>
            <a:normAutofit fontScale="90000"/>
          </a:bodyPr>
          <a:lstStyle/>
          <a:p>
            <a:r>
              <a:rPr lang="en-US">
                <a:latin typeface="Segoe UI Light" panose="020B0502040204020203" pitchFamily="34" charset="0"/>
                <a:cs typeface="Segoe UI Light" panose="020B05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a:extLst/>
        </p:spPr>
      </p:pic>
      <p:sp>
        <p:nvSpPr>
          <p:cNvPr id="6" name="Arrow: Right 5"/>
          <p:cNvSpPr/>
          <p:nvPr/>
        </p:nvSpPr>
        <p:spPr>
          <a:xfrm rot="10800000">
            <a:off x="7434637" y="2392643"/>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a:latin typeface="+mj-lt"/>
              </a:rPr>
              <a:t>.NET Core 2.1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4271142" y="2246982"/>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7065531" y="2289565"/>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10096171" y="2180551"/>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3273610" y="3664255"/>
            <a:ext cx="292993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GDPR &amp; Security</a:t>
            </a:r>
            <a:endParaRPr lang="en-US" sz="2400" b="1">
              <a:solidFill>
                <a:srgbClr val="505050"/>
              </a:solidFill>
              <a:latin typeface="Segoe UI"/>
              <a:cs typeface="Segoe UI Semilight" panose="020B0402040204020203" pitchFamily="34" charset="0"/>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6373677" y="3658229"/>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915911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
        <p:nvSpPr>
          <p:cNvPr id="13" name="Rectangle 12">
            <a:extLst>
              <a:ext uri="{FF2B5EF4-FFF2-40B4-BE49-F238E27FC236}">
                <a16:creationId xmlns:a16="http://schemas.microsoft.com/office/drawing/2014/main" id="{FCD493EE-67A2-47AE-8109-AAD10A66D22A}"/>
              </a:ext>
            </a:extLst>
          </p:cNvPr>
          <p:cNvSpPr/>
          <p:nvPr/>
        </p:nvSpPr>
        <p:spPr>
          <a:xfrm>
            <a:off x="26924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Compatibility with .NET Framework</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pic>
        <p:nvPicPr>
          <p:cNvPr id="14" name="Picture 13" descr="A close up of a logo&#10;&#10;Description generated with very high confidence">
            <a:extLst>
              <a:ext uri="{FF2B5EF4-FFF2-40B4-BE49-F238E27FC236}">
                <a16:creationId xmlns:a16="http://schemas.microsoft.com/office/drawing/2014/main" id="{533F0C91-4C1E-4B43-AF52-E458A680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45" y="2246982"/>
            <a:ext cx="877127" cy="934877"/>
          </a:xfrm>
          <a:prstGeom prst="rect">
            <a:avLst/>
          </a:prstGeom>
          <a:noFill/>
        </p:spPr>
      </p:pic>
    </p:spTree>
    <p:extLst>
      <p:ext uri="{BB962C8B-B14F-4D97-AF65-F5344CB8AC3E}">
        <p14:creationId xmlns:p14="http://schemas.microsoft.com/office/powerpoint/2010/main" val="29938123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.NET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14354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ea typeface="+mn-ea"/>
              </a:rPr>
              <a:t>“Using the same-size server, we were able to go from 1,000 requests per second per node with Node.js to 20,000 requests per second with .NET Core.“ </a:t>
            </a:r>
            <a:r>
              <a:rPr kumimoji="0" lang="en-US" sz="2000" b="1" i="1" u="none" strike="noStrike" kern="1200" cap="none" spc="0" normalizeH="0" baseline="0" noProof="0">
                <a:ln>
                  <a:noFill/>
                </a:ln>
                <a:solidFill>
                  <a:srgbClr val="FFFFFF"/>
                </a:solidFill>
                <a:effectLst/>
                <a:uLnTx/>
                <a:uFillTx/>
                <a:latin typeface="+mj-lt"/>
                <a:ea typeface="+mn-ea"/>
                <a:cs typeface="Segoe UI" panose="020B0502040204020203" pitchFamily="34" charset="0"/>
              </a:rPr>
              <a:t>— </a:t>
            </a:r>
            <a:r>
              <a:rPr kumimoji="0" lang="en-US" sz="2000" b="1" i="1" u="none" strike="noStrike" kern="1200" cap="none" spc="0" normalizeH="0" baseline="0" noProof="0" err="1">
                <a:ln>
                  <a:noFill/>
                </a:ln>
                <a:solidFill>
                  <a:srgbClr val="FFFFFF"/>
                </a:solidFill>
                <a:effectLst/>
                <a:uLnTx/>
                <a:uFillTx/>
                <a:latin typeface="+mj-lt"/>
                <a:ea typeface="+mn-ea"/>
                <a:cs typeface="Segoe UI" panose="020B0502040204020203" pitchFamily="34" charset="0"/>
              </a:rPr>
              <a:t>Raygun</a:t>
            </a:r>
            <a:endParaRPr kumimoji="0" lang="en-US" sz="2000" b="1" i="1" u="none" strike="noStrike" kern="1200" cap="none" spc="0" normalizeH="0" baseline="0" noProof="0">
              <a:ln>
                <a:noFill/>
              </a:ln>
              <a:solidFill>
                <a:srgbClr val="FFFFFF"/>
              </a:solidFill>
              <a:effectLst/>
              <a:uLnTx/>
              <a:uFillTx/>
              <a:latin typeface="+mj-lt"/>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j-lt"/>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01128"/>
                </a:solidFill>
                <a:effectLst/>
                <a:uLnTx/>
                <a:uFillTx/>
                <a:ea typeface="+mn-ea"/>
                <a:cs typeface="Segoe UI" panose="020B0502040204020203" pitchFamily="34" charset="0"/>
                <a:hlinkClick r:id="rId3"/>
              </a:rPr>
              <a:t>microsoft.com/net/customers</a:t>
            </a:r>
            <a:r>
              <a:rPr kumimoji="0" lang="en-US" sz="2000" b="0" i="0" u="none" strike="noStrike" kern="1200" cap="none" spc="0" normalizeH="0" baseline="0" noProof="0">
                <a:ln>
                  <a:noFill/>
                </a:ln>
                <a:solidFill>
                  <a:srgbClr val="101128"/>
                </a:solidFill>
                <a:effectLst/>
                <a:uLnTx/>
                <a:uFillTx/>
                <a:ea typeface="+mn-ea"/>
                <a:cs typeface="Segoe UI" panose="020B0502040204020203" pitchFamily="34" charset="0"/>
              </a:rPr>
              <a:t> </a:t>
            </a:r>
            <a:r>
              <a:rPr kumimoji="0" lang="en-US" sz="2000" b="0" i="0" u="none" strike="noStrike" kern="1200" cap="none" spc="0" normalizeH="0" baseline="0" noProof="0">
                <a:ln>
                  <a:noFill/>
                </a:ln>
                <a:solidFill>
                  <a:srgbClr val="101128"/>
                </a:solidFill>
                <a:effectLst/>
                <a:uLnTx/>
                <a:uFillTx/>
                <a:latin typeface="+mj-lt"/>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61610"/>
          </a:xfrm>
          <a:prstGeom prst="rect">
            <a:avLst/>
          </a:prstGeom>
        </p:spPr>
        <p:txBody>
          <a:bodyPr wrap="square">
            <a:spAutoFit/>
          </a:bodyPr>
          <a:lstStyle/>
          <a:p>
            <a:pPr algn="ctr"/>
            <a:r>
              <a:rPr lang="en-US" sz="1100">
                <a:solidFill>
                  <a:srgbClr val="999999"/>
                </a:solidFill>
              </a:rPr>
              <a:t>Data sourced from official raw platform tests available at </a:t>
            </a:r>
            <a:r>
              <a:rPr lang="en-US" sz="1100" u="sng" err="1">
                <a:solidFill>
                  <a:srgbClr val="512BD4"/>
                </a:solidFill>
                <a:hlinkClick r:id="rId4"/>
              </a:rPr>
              <a:t>TechEmpower</a:t>
            </a:r>
            <a:r>
              <a:rPr lang="en-US" sz="1100" u="sng">
                <a:solidFill>
                  <a:srgbClr val="512BD4"/>
                </a:solidFill>
                <a:hlinkClick r:id="rId4"/>
              </a:rPr>
              <a:t> Round 16</a:t>
            </a:r>
            <a:r>
              <a:rPr lang="en-US" sz="1100">
                <a:solidFill>
                  <a:srgbClr val="999999"/>
                </a:solidFill>
              </a:rPr>
              <a:t>.</a:t>
            </a:r>
            <a:endParaRPr lang="en-US" sz="1100"/>
          </a:p>
        </p:txBody>
      </p:sp>
      <p:grpSp>
        <p:nvGrpSpPr>
          <p:cNvPr id="20" name="Group 19">
            <a:extLst>
              <a:ext uri="{FF2B5EF4-FFF2-40B4-BE49-F238E27FC236}">
                <a16:creationId xmlns:a16="http://schemas.microsoft.com/office/drawing/2014/main" id="{DAE38F30-8B0C-4204-AF6E-953A4F60616B}"/>
              </a:ext>
            </a:extLst>
          </p:cNvPr>
          <p:cNvGrpSpPr/>
          <p:nvPr/>
        </p:nvGrpSpPr>
        <p:grpSpPr>
          <a:xfrm>
            <a:off x="2470750" y="1091270"/>
            <a:ext cx="7107936" cy="3352800"/>
            <a:chOff x="2470750" y="1091270"/>
            <a:chExt cx="7107936" cy="3352800"/>
          </a:xfrm>
        </p:grpSpPr>
        <p:grpSp>
          <p:nvGrpSpPr>
            <p:cNvPr id="15" name="Group 14">
              <a:extLst>
                <a:ext uri="{FF2B5EF4-FFF2-40B4-BE49-F238E27FC236}">
                  <a16:creationId xmlns:a16="http://schemas.microsoft.com/office/drawing/2014/main" id="{F7582A22-FAA9-4A8E-AD5E-07651398F043}"/>
                </a:ext>
              </a:extLst>
            </p:cNvPr>
            <p:cNvGrpSpPr/>
            <p:nvPr/>
          </p:nvGrpSpPr>
          <p:grpSpPr>
            <a:xfrm>
              <a:off x="2470750" y="1091270"/>
              <a:ext cx="7107936" cy="3352800"/>
              <a:chOff x="2470750" y="1091270"/>
              <a:chExt cx="7107936" cy="3352800"/>
            </a:xfrm>
          </p:grpSpPr>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0750" y="1091270"/>
                <a:ext cx="7107936" cy="3352800"/>
              </a:xfrm>
              <a:prstGeom prst="rect">
                <a:avLst/>
              </a:prstGeom>
            </p:spPr>
          </p:pic>
          <p:sp>
            <p:nvSpPr>
              <p:cNvPr id="11" name="Rectangle 10">
                <a:extLst>
                  <a:ext uri="{FF2B5EF4-FFF2-40B4-BE49-F238E27FC236}">
                    <a16:creationId xmlns:a16="http://schemas.microsoft.com/office/drawing/2014/main" id="{347F00D0-A749-437F-B431-A31D0CF2026F}"/>
                  </a:ext>
                </a:extLst>
              </p:cNvPr>
              <p:cNvSpPr/>
              <p:nvPr/>
            </p:nvSpPr>
            <p:spPr bwMode="auto">
              <a:xfrm>
                <a:off x="7829742" y="3008462"/>
                <a:ext cx="1119185" cy="420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D9EFD4E-3CD7-4F94-B7F4-48B4B089DA84}"/>
                  </a:ext>
                </a:extLst>
              </p:cNvPr>
              <p:cNvSpPr/>
              <p:nvPr/>
            </p:nvSpPr>
            <p:spPr bwMode="auto">
              <a:xfrm>
                <a:off x="5228620" y="2709844"/>
                <a:ext cx="1476980" cy="5332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AF5D905-2076-47C5-9B4C-79D71A037DFE}"/>
                  </a:ext>
                </a:extLst>
              </p:cNvPr>
              <p:cNvSpPr/>
              <p:nvPr/>
            </p:nvSpPr>
            <p:spPr bwMode="auto">
              <a:xfrm>
                <a:off x="3117534" y="3008462"/>
                <a:ext cx="1119185" cy="420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EE6DB613-432B-4F62-AE23-9B8FDB31FF05}"/>
                </a:ext>
              </a:extLst>
            </p:cNvPr>
            <p:cNvSpPr txBox="1"/>
            <p:nvPr/>
          </p:nvSpPr>
          <p:spPr>
            <a:xfrm>
              <a:off x="5383886" y="2684945"/>
              <a:ext cx="1281663" cy="857158"/>
            </a:xfrm>
            <a:prstGeom prst="rect">
              <a:avLst/>
            </a:prstGeom>
            <a:noFill/>
          </p:spPr>
          <p:txBody>
            <a:bodyPr wrap="square" lIns="182880" tIns="146304" rIns="182880" bIns="146304" rtlCol="0">
              <a:spAutoFit/>
            </a:bodyPr>
            <a:lstStyle/>
            <a:p>
              <a:pPr algn="ctr">
                <a:lnSpc>
                  <a:spcPct val="90000"/>
                </a:lnSpc>
                <a:spcAft>
                  <a:spcPts val="600"/>
                </a:spcAft>
              </a:pPr>
              <a:r>
                <a:rPr lang="en-US" sz="2400" b="1"/>
                <a:t>6.97M</a:t>
              </a:r>
            </a:p>
            <a:p>
              <a:pPr algn="ctr">
                <a:lnSpc>
                  <a:spcPct val="90000"/>
                </a:lnSpc>
                <a:spcAft>
                  <a:spcPts val="600"/>
                </a:spcAft>
              </a:pPr>
              <a:r>
                <a:rPr lang="en-US" sz="1100"/>
                <a:t>requests / sec</a:t>
              </a:r>
            </a:p>
          </p:txBody>
        </p:sp>
        <p:sp>
          <p:nvSpPr>
            <p:cNvPr id="16" name="TextBox 15">
              <a:extLst>
                <a:ext uri="{FF2B5EF4-FFF2-40B4-BE49-F238E27FC236}">
                  <a16:creationId xmlns:a16="http://schemas.microsoft.com/office/drawing/2014/main" id="{126F20CF-1E12-40CE-81EA-3A08E6BEDC7E}"/>
                </a:ext>
              </a:extLst>
            </p:cNvPr>
            <p:cNvSpPr txBox="1"/>
            <p:nvPr/>
          </p:nvSpPr>
          <p:spPr>
            <a:xfrm>
              <a:off x="3001468" y="2867549"/>
              <a:ext cx="1281663" cy="787908"/>
            </a:xfrm>
            <a:prstGeom prst="rect">
              <a:avLst/>
            </a:prstGeom>
            <a:noFill/>
          </p:spPr>
          <p:txBody>
            <a:bodyPr wrap="square" lIns="182880" tIns="146304" rIns="182880" bIns="146304" rtlCol="0">
              <a:spAutoFit/>
            </a:bodyPr>
            <a:lstStyle/>
            <a:p>
              <a:pPr algn="ctr">
                <a:lnSpc>
                  <a:spcPct val="90000"/>
                </a:lnSpc>
                <a:spcAft>
                  <a:spcPts val="600"/>
                </a:spcAft>
              </a:pPr>
              <a:r>
                <a:rPr lang="en-US" sz="2000" b="1"/>
                <a:t>2.55M</a:t>
              </a:r>
            </a:p>
            <a:p>
              <a:pPr algn="ctr">
                <a:lnSpc>
                  <a:spcPct val="90000"/>
                </a:lnSpc>
                <a:spcAft>
                  <a:spcPts val="600"/>
                </a:spcAft>
              </a:pPr>
              <a:r>
                <a:rPr lang="en-US" sz="1050"/>
                <a:t>requests / sec</a:t>
              </a:r>
            </a:p>
          </p:txBody>
        </p:sp>
        <p:sp>
          <p:nvSpPr>
            <p:cNvPr id="17" name="TextBox 16">
              <a:extLst>
                <a:ext uri="{FF2B5EF4-FFF2-40B4-BE49-F238E27FC236}">
                  <a16:creationId xmlns:a16="http://schemas.microsoft.com/office/drawing/2014/main" id="{7C7F9E77-2AFD-4912-8DE4-5FFE3E0B24DA}"/>
                </a:ext>
              </a:extLst>
            </p:cNvPr>
            <p:cNvSpPr txBox="1"/>
            <p:nvPr/>
          </p:nvSpPr>
          <p:spPr>
            <a:xfrm>
              <a:off x="7806355" y="2878922"/>
              <a:ext cx="1281663" cy="787908"/>
            </a:xfrm>
            <a:prstGeom prst="rect">
              <a:avLst/>
            </a:prstGeom>
            <a:noFill/>
          </p:spPr>
          <p:txBody>
            <a:bodyPr wrap="square" lIns="182880" tIns="146304" rIns="182880" bIns="146304" rtlCol="0">
              <a:spAutoFit/>
            </a:bodyPr>
            <a:lstStyle/>
            <a:p>
              <a:pPr algn="ctr">
                <a:lnSpc>
                  <a:spcPct val="90000"/>
                </a:lnSpc>
                <a:spcAft>
                  <a:spcPts val="600"/>
                </a:spcAft>
              </a:pPr>
              <a:r>
                <a:rPr lang="en-US" sz="2000" b="1"/>
                <a:t>0.83M</a:t>
              </a:r>
            </a:p>
            <a:p>
              <a:pPr algn="ctr">
                <a:lnSpc>
                  <a:spcPct val="90000"/>
                </a:lnSpc>
                <a:spcAft>
                  <a:spcPts val="600"/>
                </a:spcAft>
              </a:pPr>
              <a:r>
                <a:rPr lang="en-US" sz="1050"/>
                <a:t>requests / sec</a:t>
              </a:r>
            </a:p>
          </p:txBody>
        </p:sp>
      </p:grpSp>
      <p:sp>
        <p:nvSpPr>
          <p:cNvPr id="19" name="Rectangle 18">
            <a:extLst>
              <a:ext uri="{FF2B5EF4-FFF2-40B4-BE49-F238E27FC236}">
                <a16:creationId xmlns:a16="http://schemas.microsoft.com/office/drawing/2014/main" id="{70C302EA-1DCF-45B3-8EA3-B7E5A2E14876}"/>
              </a:ext>
            </a:extLst>
          </p:cNvPr>
          <p:cNvSpPr/>
          <p:nvPr/>
        </p:nvSpPr>
        <p:spPr>
          <a:xfrm>
            <a:off x="4301797" y="864075"/>
            <a:ext cx="3373167" cy="350865"/>
          </a:xfrm>
          <a:prstGeom prst="rect">
            <a:avLst/>
          </a:prstGeom>
        </p:spPr>
        <p:txBody>
          <a:bodyPr wrap="none">
            <a:spAutoFit/>
          </a:bodyPr>
          <a:lstStyle/>
          <a:p>
            <a:pPr algn="ctr">
              <a:defRPr sz="1680" b="0" i="0" u="none" strike="noStrike" kern="1200" spc="60" baseline="0">
                <a:solidFill>
                  <a:srgbClr val="505050">
                    <a:lumMod val="65000"/>
                    <a:lumOff val="35000"/>
                  </a:srgbClr>
                </a:solidFill>
                <a:latin typeface="+mj-lt"/>
                <a:ea typeface="+mn-ea"/>
                <a:cs typeface="+mn-cs"/>
              </a:defRPr>
            </a:pPr>
            <a:r>
              <a:rPr lang="en-US" spc="60">
                <a:solidFill>
                  <a:srgbClr val="505050">
                    <a:lumMod val="65000"/>
                    <a:lumOff val="35000"/>
                  </a:srgbClr>
                </a:solidFill>
              </a:rPr>
              <a:t>RAW PLATFORM PERFORMANCE</a:t>
            </a: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7C256-F10F-4414-ACAE-ED3951676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13" y="332754"/>
            <a:ext cx="9316278" cy="5345636"/>
          </a:xfrm>
          <a:prstGeom prst="rect">
            <a:avLst/>
          </a:prstGeom>
        </p:spPr>
      </p:pic>
      <p:sp>
        <p:nvSpPr>
          <p:cNvPr id="4" name="Rectangle 3">
            <a:extLst>
              <a:ext uri="{FF2B5EF4-FFF2-40B4-BE49-F238E27FC236}">
                <a16:creationId xmlns:a16="http://schemas.microsoft.com/office/drawing/2014/main" id="{39788039-D0A0-40E8-92A2-086CD06DC3AC}"/>
              </a:ext>
            </a:extLst>
          </p:cNvPr>
          <p:cNvSpPr/>
          <p:nvPr/>
        </p:nvSpPr>
        <p:spPr>
          <a:xfrm>
            <a:off x="0" y="5940471"/>
            <a:ext cx="12191999" cy="584775"/>
          </a:xfrm>
          <a:prstGeom prst="rect">
            <a:avLst/>
          </a:prstGeom>
        </p:spPr>
        <p:txBody>
          <a:bodyPr wrap="square">
            <a:spAutoFit/>
          </a:bodyPr>
          <a:lstStyle/>
          <a:p>
            <a:pPr algn="ctr"/>
            <a:r>
              <a:rPr lang="en-US" sz="3200" dirty="0">
                <a:hlinkClick r:id="rId4"/>
              </a:rPr>
              <a:t>aka.ms/dotnetperf</a:t>
            </a:r>
            <a:r>
              <a:rPr lang="en-US" sz="3200" dirty="0"/>
              <a:t> </a:t>
            </a:r>
          </a:p>
        </p:txBody>
      </p:sp>
    </p:spTree>
    <p:extLst>
      <p:ext uri="{BB962C8B-B14F-4D97-AF65-F5344CB8AC3E}">
        <p14:creationId xmlns:p14="http://schemas.microsoft.com/office/powerpoint/2010/main" val="3779313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dirty="0">
                <a:latin typeface="+mn-lt"/>
              </a:rPr>
              <a:t>Francisco Cartuscielo</a:t>
            </a:r>
          </a:p>
          <a:p>
            <a:r>
              <a:rPr lang="en-US" sz="2400" b="1" dirty="0">
                <a:latin typeface="+mn-lt"/>
              </a:rPr>
              <a:t>@</a:t>
            </a:r>
            <a:r>
              <a:rPr lang="en-US" sz="2400" b="1" dirty="0" err="1">
                <a:latin typeface="+mn-lt"/>
              </a:rPr>
              <a:t>fcartu</a:t>
            </a:r>
            <a:endParaRPr lang="en-US" sz="2400"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2272016"/>
            <a:ext cx="3925862" cy="2906323"/>
          </a:xfrm>
          <a:ln>
            <a:solidFill>
              <a:schemeClr val="accent1"/>
            </a:solidFill>
          </a:ln>
        </p:spPr>
        <p:txBody>
          <a:bodyPr/>
          <a:lstStyle/>
          <a:p>
            <a:pPr lvl="1"/>
            <a:endParaRPr lang="en-US"/>
          </a:p>
          <a:p>
            <a:pPr lvl="1"/>
            <a:endParaRPr lang="en-US"/>
          </a:p>
          <a:p>
            <a:pPr>
              <a:buFont typeface="Segoe UI" panose="020B0502040204020203" pitchFamily="34" charset="0"/>
              <a:buChar char="∙"/>
            </a:pPr>
            <a:r>
              <a:rPr lang="en-US" sz="2000">
                <a:latin typeface="+mn-lt"/>
              </a:rPr>
              <a:t>Global Tools</a:t>
            </a:r>
          </a:p>
          <a:p>
            <a:pPr>
              <a:buFont typeface="Segoe UI" panose="020B0502040204020203" pitchFamily="34" charset="0"/>
              <a:buChar char="∙"/>
            </a:pPr>
            <a:r>
              <a:rPr lang="en-US" sz="2000">
                <a:latin typeface="+mn-lt"/>
              </a:rPr>
              <a:t>Span&lt;T&gt;</a:t>
            </a:r>
          </a:p>
          <a:p>
            <a:pPr>
              <a:buFont typeface="Segoe UI" panose="020B0502040204020203" pitchFamily="34" charset="0"/>
              <a:buChar char="∙"/>
            </a:pPr>
            <a:r>
              <a:rPr lang="en-US" sz="2000">
                <a:latin typeface="+mn-lt"/>
              </a:rPr>
              <a:t>Sockets</a:t>
            </a:r>
          </a:p>
          <a:p>
            <a:pPr>
              <a:buFont typeface="Segoe UI" panose="020B0502040204020203" pitchFamily="34" charset="0"/>
              <a:buChar char="∙"/>
            </a:pPr>
            <a:r>
              <a:rPr lang="en-US" sz="2000" err="1">
                <a:latin typeface="+mn-lt"/>
              </a:rPr>
              <a:t>HttpClient</a:t>
            </a:r>
            <a:r>
              <a:rPr lang="en-US" sz="2000">
                <a:latin typeface="+mn-lt"/>
              </a:rPr>
              <a:t> Performance</a:t>
            </a:r>
          </a:p>
          <a:p>
            <a:pPr>
              <a:buFont typeface="Segoe UI" panose="020B0502040204020203" pitchFamily="34" charset="0"/>
              <a:buChar char="∙"/>
            </a:pPr>
            <a:r>
              <a:rPr lang="en-US" sz="2000">
                <a:latin typeface="+mn-lt"/>
              </a:rPr>
              <a:t>Windows Compatibility Pack</a:t>
            </a:r>
            <a:endParaRPr lang="en-US">
              <a:latin typeface="+mn-lt"/>
            </a:endParaRPr>
          </a:p>
          <a:p>
            <a:pPr lvl="1"/>
            <a:endParaRPr lang="en-US"/>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346394" y="2266251"/>
            <a:ext cx="3727735" cy="2893100"/>
          </a:xfrm>
          <a:prstGeom prst="rect">
            <a:avLst/>
          </a:prstGeom>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277853" y="2285239"/>
            <a:ext cx="3710522" cy="289310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a:ea typeface="+mn-ea"/>
                <a:cs typeface="+mn-cs"/>
              </a:rPr>
              <a:t>HttpClientFactory</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ASP.NET Core </a:t>
            </a: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346394" y="2272173"/>
            <a:ext cx="3727735"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281660" y="2271073"/>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2271073"/>
            <a:ext cx="392219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13838149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A20F-033A-4950-9735-CE752C1F3173}"/>
              </a:ext>
            </a:extLst>
          </p:cNvPr>
          <p:cNvSpPr>
            <a:spLocks noGrp="1"/>
          </p:cNvSpPr>
          <p:nvPr>
            <p:ph type="title"/>
          </p:nvPr>
        </p:nvSpPr>
        <p:spPr/>
        <p:txBody>
          <a:bodyPr/>
          <a:lstStyle/>
          <a:p>
            <a:r>
              <a:rPr lang="en-US"/>
              <a:t>New in ASP.NET Core 2.1</a:t>
            </a:r>
          </a:p>
        </p:txBody>
      </p:sp>
      <p:graphicFrame>
        <p:nvGraphicFramePr>
          <p:cNvPr id="4" name="Diagram 3">
            <a:extLst>
              <a:ext uri="{FF2B5EF4-FFF2-40B4-BE49-F238E27FC236}">
                <a16:creationId xmlns:a16="http://schemas.microsoft.com/office/drawing/2014/main" id="{2F55FC43-1C1C-4648-A4A6-51073397B346}"/>
              </a:ext>
            </a:extLst>
          </p:cNvPr>
          <p:cNvGraphicFramePr/>
          <p:nvPr>
            <p:extLst/>
          </p:nvPr>
        </p:nvGraphicFramePr>
        <p:xfrm>
          <a:off x="584199" y="1435101"/>
          <a:ext cx="11177165" cy="496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7761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a:t>Azure </a:t>
            </a:r>
            <a:r>
              <a:rPr lang="en-US" err="1"/>
              <a:t>SignalR</a:t>
            </a:r>
            <a:r>
              <a:rPr lang="en-US"/>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37" grpId="0"/>
      <p:bldP spid="38" grpId="0"/>
      <p:bldP spid="39" grpId="0"/>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1856727"/>
          </a:xfrm>
          <a:ln>
            <a:solidFill>
              <a:schemeClr val="accent1"/>
            </a:solidFill>
          </a:ln>
        </p:spPr>
        <p:txBody>
          <a:bodyPr/>
          <a:lstStyle/>
          <a:p>
            <a:pPr lvl="1"/>
            <a:endParaRPr lang="en-US"/>
          </a:p>
          <a:p>
            <a:pPr lvl="1"/>
            <a:endParaRPr lang="en-US"/>
          </a:p>
          <a:p>
            <a:r>
              <a:rPr lang="en-US" sz="2000">
                <a:latin typeface="+mn-lt"/>
              </a:rPr>
              <a:t>Multi-tier JIT compilation </a:t>
            </a:r>
          </a:p>
          <a:p>
            <a:r>
              <a:rPr lang="en-US" sz="2000">
                <a:latin typeface="+mn-lt"/>
              </a:rPr>
              <a:t>SQL Connection token auth</a:t>
            </a:r>
          </a:p>
          <a:p>
            <a:endParaRPr lang="en-US" sz="160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434786"/>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Cosmos DB provider</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210383"/>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3056940" y="1679446"/>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4253141"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5539154" y="1685757"/>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24899" y="3849428"/>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7534275" y="1886973"/>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.NET Core 3 expands supported workloads to include Windows Desktop, IoT &amp; AI</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35" presetClass="path" presetSubtype="0" accel="50000" decel="50000" fill="hold" nodeType="withEffect">
                                  <p:stCondLst>
                                    <p:cond delay="0"/>
                                  </p:stCondLst>
                                  <p:childTnLst>
                                    <p:animMotion origin="layout" path="M 0.00183 -0.00162 L -0.40885 -0.00254 " pathEditMode="relative" rAng="0" ptsTypes="AA">
                                      <p:cBhvr>
                                        <p:cTn id="9" dur="1000" fill="hold"/>
                                        <p:tgtEl>
                                          <p:spTgt spid="42"/>
                                        </p:tgtEl>
                                        <p:attrNameLst>
                                          <p:attrName>ppt_x</p:attrName>
                                          <p:attrName>ppt_y</p:attrName>
                                        </p:attrNameLst>
                                      </p:cBhvr>
                                      <p:rCtr x="-20534" y="-46"/>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35" presetClass="path" presetSubtype="0" accel="50000" decel="50000" fill="hold" nodeType="withEffect">
                                  <p:stCondLst>
                                    <p:cond delay="0"/>
                                  </p:stCondLst>
                                  <p:childTnLst>
                                    <p:animMotion origin="layout" path="M -0.00456 -0.00324 L -0.41068 -0.00023 " pathEditMode="relative" rAng="0" ptsTypes="AA">
                                      <p:cBhvr>
                                        <p:cTn id="15" dur="1000" fill="hold"/>
                                        <p:tgtEl>
                                          <p:spTgt spid="63"/>
                                        </p:tgtEl>
                                        <p:attrNameLst>
                                          <p:attrName>ppt_x</p:attrName>
                                          <p:attrName>ppt_y</p:attrName>
                                        </p:attrNameLst>
                                      </p:cBhvr>
                                      <p:rCtr x="-20313" y="139"/>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35" presetClass="path" presetSubtype="0" accel="50000" decel="50000" fill="hold" nodeType="withEffect">
                                  <p:stCondLst>
                                    <p:cond delay="0"/>
                                  </p:stCondLst>
                                  <p:childTnLst>
                                    <p:animMotion origin="layout" path="M -2.5E-6 -0.00486 L -0.41601 7.40741E-7 " pathEditMode="relative" rAng="0" ptsTypes="AA">
                                      <p:cBhvr>
                                        <p:cTn id="21" dur="1000" fill="hold"/>
                                        <p:tgtEl>
                                          <p:spTgt spid="67"/>
                                        </p:tgtEl>
                                        <p:attrNameLst>
                                          <p:attrName>ppt_x</p:attrName>
                                          <p:attrName>ppt_y</p:attrName>
                                        </p:attrNameLst>
                                      </p:cBhvr>
                                      <p:rCtr x="-20807" y="231"/>
                                    </p:animMotion>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1"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505050"/>
                </a:solidFill>
                <a:latin typeface="Segoe UI"/>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451293" y="3682007"/>
            <a:ext cx="2929939" cy="1200329"/>
          </a:xfrm>
          <a:prstGeom prst="rect">
            <a:avLst/>
          </a:prstGeom>
        </p:spPr>
        <p:txBody>
          <a:bodyPr wrap="square" anchor="t">
            <a:spAutoFit/>
          </a:bodyPr>
          <a:lstStyle/>
          <a:p>
            <a:pPr algn="ctr" defTabSz="914400">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CB375FD2-2E0F-4489-9DE9-A411D5DFC46E}"/>
              </a:ext>
            </a:extLst>
          </p:cNvPr>
          <p:cNvSpPr/>
          <p:nvPr/>
        </p:nvSpPr>
        <p:spPr>
          <a:xfrm>
            <a:off x="8414230" y="371164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a:t>
            </a: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5131700" y="2287107"/>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9411760"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678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Experimental </a:t>
            </a:r>
            <a:r>
              <a:rPr lang="en-US" dirty="0" err="1"/>
              <a:t>Blazor</a:t>
            </a:r>
            <a:r>
              <a:rPr lang="en-US" dirty="0"/>
              <a:t>: .NET in the Browser</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3810274"/>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 via </a:t>
            </a:r>
            <a:r>
              <a:rPr lang="en-US" sz="3200" dirty="0" err="1">
                <a:latin typeface="+mn-lt"/>
              </a:rPr>
              <a:t>WebAssembly</a:t>
            </a:r>
            <a:endParaRPr lang="en-US" sz="3200" dirty="0">
              <a:latin typeface="+mn-lt"/>
            </a:endParaRPr>
          </a:p>
          <a:p>
            <a:pPr lvl="1" fontAlgn="base"/>
            <a:r>
              <a:rPr lang="en-US" sz="2000" dirty="0"/>
              <a:t>Native performance</a:t>
            </a:r>
          </a:p>
          <a:p>
            <a:pPr lvl="1" fontAlgn="base"/>
            <a:r>
              <a:rPr lang="en-US" sz="2000" dirty="0"/>
              <a:t>Strongly typed on client and server</a:t>
            </a:r>
          </a:p>
          <a:p>
            <a:pPr lvl="1" fontAlgn="base"/>
            <a:r>
              <a:rPr lang="en-US" sz="2000" dirty="0"/>
              <a:t>Requires no plugin or code </a:t>
            </a:r>
            <a:r>
              <a:rPr lang="en-US" sz="2000" dirty="0" err="1"/>
              <a:t>transpilation</a:t>
            </a:r>
            <a:endParaRPr lang="en-US" sz="2000" dirty="0"/>
          </a:p>
          <a:p>
            <a:pPr lvl="1" fontAlgn="base"/>
            <a:r>
              <a:rPr lang="en-US" sz="2000" dirty="0"/>
              <a:t>Share C# code with the client and the server</a:t>
            </a:r>
          </a:p>
          <a:p>
            <a:pPr fontAlgn="base"/>
            <a:endParaRPr lang="en-US" sz="3200" dirty="0">
              <a:latin typeface="+mn-lt"/>
            </a:endParaRPr>
          </a:p>
        </p:txBody>
      </p:sp>
    </p:spTree>
    <p:extLst>
      <p:ext uri="{BB962C8B-B14F-4D97-AF65-F5344CB8AC3E}">
        <p14:creationId xmlns:p14="http://schemas.microsoft.com/office/powerpoint/2010/main" val="31678109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681AD-8753-487B-84F3-F020A29BBD2E}"/>
              </a:ext>
            </a:extLst>
          </p:cNvPr>
          <p:cNvSpPr>
            <a:spLocks noGrp="1"/>
          </p:cNvSpPr>
          <p:nvPr>
            <p:ph type="body" sz="quarter" idx="10"/>
          </p:nvPr>
        </p:nvSpPr>
        <p:spPr>
          <a:xfrm>
            <a:off x="269239" y="1189177"/>
            <a:ext cx="11798714" cy="3551742"/>
          </a:xfrm>
        </p:spPr>
        <p:txBody>
          <a:bodyPr vert="horz" wrap="square" lIns="146304" tIns="91440" rIns="146304" bIns="91440" rtlCol="0" anchor="t">
            <a:spAutoFit/>
          </a:bodyPr>
          <a:lstStyle/>
          <a:p>
            <a:pPr marL="335915" indent="-335915"/>
            <a:r>
              <a:rPr lang="en-US" sz="2800" dirty="0" err="1">
                <a:latin typeface="+mn-lt"/>
              </a:rPr>
              <a:t>Blazor</a:t>
            </a:r>
            <a:r>
              <a:rPr lang="en-US" sz="2800" dirty="0">
                <a:latin typeface="+mn-lt"/>
              </a:rPr>
              <a:t> programming model integrated into ASP.NET Core </a:t>
            </a:r>
            <a:endParaRPr lang="en-US" sz="3600" dirty="0">
              <a:latin typeface="+mn-lt"/>
            </a:endParaRPr>
          </a:p>
          <a:p>
            <a:pPr marL="335915" indent="-335915"/>
            <a:r>
              <a:rPr lang="en-US" sz="2800" dirty="0">
                <a:latin typeface="+mn-lt"/>
              </a:rPr>
              <a:t>Runs server-side on .NET Core</a:t>
            </a:r>
            <a:endParaRPr lang="en-US" sz="2800" dirty="0">
              <a:latin typeface="+mn-lt"/>
              <a:cs typeface="Segoe UI Light"/>
            </a:endParaRPr>
          </a:p>
          <a:p>
            <a:pPr marL="335915" indent="-335915"/>
            <a:r>
              <a:rPr lang="en-US" sz="2800" dirty="0">
                <a:latin typeface="+mn-lt"/>
              </a:rPr>
              <a:t>Handle client UI interactions using </a:t>
            </a:r>
            <a:r>
              <a:rPr lang="en-US" sz="2800" dirty="0" err="1">
                <a:latin typeface="+mn-lt"/>
              </a:rPr>
              <a:t>SignalR</a:t>
            </a:r>
            <a:endParaRPr lang="en-US" sz="2800" dirty="0">
              <a:latin typeface="+mn-lt"/>
              <a:cs typeface="Segoe UI Light"/>
            </a:endParaRPr>
          </a:p>
          <a:p>
            <a:pPr marL="335915" indent="-335915"/>
            <a:r>
              <a:rPr lang="en-US" sz="2800" dirty="0">
                <a:latin typeface="+mn-lt"/>
              </a:rPr>
              <a:t>Same code can run client-side on </a:t>
            </a:r>
            <a:r>
              <a:rPr lang="en-US" sz="2800" dirty="0" err="1">
                <a:latin typeface="+mn-lt"/>
              </a:rPr>
              <a:t>WebAssembly</a:t>
            </a:r>
            <a:r>
              <a:rPr lang="en-US" sz="2800" dirty="0">
                <a:latin typeface="+mn-lt"/>
              </a:rPr>
              <a:t> with no code changes</a:t>
            </a:r>
            <a:endParaRPr lang="en-US" sz="2800" dirty="0">
              <a:latin typeface="+mn-lt"/>
              <a:cs typeface="Segoe UI Light"/>
            </a:endParaRPr>
          </a:p>
          <a:p>
            <a:pPr marL="335915" indent="-335915"/>
            <a:r>
              <a:rPr lang="en-US" sz="2800" dirty="0" err="1">
                <a:latin typeface="+mn-lt"/>
              </a:rPr>
              <a:t>WebAssembly</a:t>
            </a:r>
            <a:r>
              <a:rPr lang="en-US" sz="2800" dirty="0">
                <a:latin typeface="+mn-lt"/>
              </a:rPr>
              <a:t> support remains experimental while runtime matures</a:t>
            </a:r>
            <a:endParaRPr lang="en-US" sz="2800" dirty="0">
              <a:latin typeface="+mn-lt"/>
              <a:cs typeface="Segoe UI Light"/>
            </a:endParaRPr>
          </a:p>
          <a:p>
            <a:pPr marL="335915" indent="-335915"/>
            <a:r>
              <a:rPr lang="en-US" sz="2800" dirty="0">
                <a:latin typeface="+mn-lt"/>
              </a:rPr>
              <a:t>Razor Components shipping in .NET Core 3.0</a:t>
            </a:r>
            <a:endParaRPr lang="en-US" sz="2800" dirty="0">
              <a:latin typeface="+mn-lt"/>
              <a:cs typeface="Segoe UI Light"/>
            </a:endParaRPr>
          </a:p>
          <a:p>
            <a:pPr marL="335915" indent="-335915"/>
            <a:endParaRPr lang="en-US" sz="3600" dirty="0">
              <a:latin typeface="+mn-lt"/>
              <a:cs typeface="Segoe UI Light"/>
            </a:endParaRPr>
          </a:p>
        </p:txBody>
      </p:sp>
      <p:sp>
        <p:nvSpPr>
          <p:cNvPr id="3" name="Title 2">
            <a:extLst>
              <a:ext uri="{FF2B5EF4-FFF2-40B4-BE49-F238E27FC236}">
                <a16:creationId xmlns:a16="http://schemas.microsoft.com/office/drawing/2014/main" id="{1B46BC30-F610-4AD9-A2A1-3A5EBA68B91F}"/>
              </a:ext>
            </a:extLst>
          </p:cNvPr>
          <p:cNvSpPr>
            <a:spLocks noGrp="1"/>
          </p:cNvSpPr>
          <p:nvPr>
            <p:ph type="title"/>
          </p:nvPr>
        </p:nvSpPr>
        <p:spPr/>
        <p:txBody>
          <a:bodyPr/>
          <a:lstStyle/>
          <a:p>
            <a:r>
              <a:rPr lang="en-US"/>
              <a:t>Razor Components (“server-side </a:t>
            </a:r>
            <a:r>
              <a:rPr lang="en-US" err="1"/>
              <a:t>Blazor</a:t>
            </a:r>
            <a:r>
              <a:rPr lang="en-US"/>
              <a:t>”)</a:t>
            </a:r>
          </a:p>
        </p:txBody>
      </p:sp>
    </p:spTree>
    <p:extLst>
      <p:ext uri="{BB962C8B-B14F-4D97-AF65-F5344CB8AC3E}">
        <p14:creationId xmlns:p14="http://schemas.microsoft.com/office/powerpoint/2010/main" val="22313408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Tree>
    <p:extLst>
      <p:ext uri="{BB962C8B-B14F-4D97-AF65-F5344CB8AC3E}">
        <p14:creationId xmlns:p14="http://schemas.microsoft.com/office/powerpoint/2010/main" val="695737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886" y="323941"/>
            <a:ext cx="11582400" cy="889000"/>
          </a:xfrm>
        </p:spPr>
        <p:txBody>
          <a:bodyPr>
            <a:normAutofit/>
          </a:bodyPr>
          <a:lstStyle/>
          <a:p>
            <a:r>
              <a:rPr lang="en-US" sz="4400">
                <a:latin typeface="+mj-lt"/>
              </a:rPr>
              <a:t>.NET Growth Continues</a:t>
            </a:r>
          </a:p>
        </p:txBody>
      </p:sp>
      <p:sp>
        <p:nvSpPr>
          <p:cNvPr id="2" name="Rectangle 1">
            <a:extLst>
              <a:ext uri="{FF2B5EF4-FFF2-40B4-BE49-F238E27FC236}">
                <a16:creationId xmlns:a16="http://schemas.microsoft.com/office/drawing/2014/main" id="{899DB410-5957-48FF-9421-F327373A4DCA}"/>
              </a:ext>
            </a:extLst>
          </p:cNvPr>
          <p:cNvSpPr/>
          <p:nvPr/>
        </p:nvSpPr>
        <p:spPr bwMode="auto">
          <a:xfrm>
            <a:off x="1662545" y="2131621"/>
            <a:ext cx="3871356" cy="2606634"/>
          </a:xfrm>
          <a:prstGeom prst="rect">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11C74"/>
                </a:solidFill>
                <a:effectLst/>
                <a:uLnTx/>
                <a:uFillTx/>
                <a:latin typeface="Segoe UI"/>
                <a:ea typeface="+mn-ea"/>
                <a:cs typeface="+mn-cs"/>
              </a:rPr>
              <a:t>Visual Studio</a:t>
            </a:r>
            <a:endParaRPr kumimoji="0" lang="en-US" sz="2400" b="1"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kumimoji="0" lang="en-US" sz="2400" b="1" i="0" u="none" strike="noStrike" kern="1200" cap="none" spc="0" normalizeH="0" baseline="0" noProof="0">
                <a:ln>
                  <a:noFill/>
                </a:ln>
                <a:solidFill>
                  <a:srgbClr val="505050"/>
                </a:solidFill>
                <a:effectLst/>
                <a:uLnTx/>
                <a:uFillTx/>
                <a:latin typeface="Segoe UI"/>
                <a:ea typeface="+mn-ea"/>
                <a:cs typeface="+mn-cs"/>
              </a:rPr>
              <a:t>+1 million </a:t>
            </a:r>
            <a:r>
              <a:rPr kumimoji="0" lang="en-US" sz="2400" b="0" i="0" u="none" strike="noStrike" kern="1200" cap="none" spc="0" normalizeH="0" baseline="0" noProof="0">
                <a:ln>
                  <a:noFill/>
                </a:ln>
                <a:solidFill>
                  <a:srgbClr val="505050"/>
                </a:solidFill>
                <a:effectLst/>
                <a:uLnTx/>
                <a:uFillTx/>
                <a:latin typeface="Segoe UI"/>
                <a:ea typeface="+mn-ea"/>
                <a:cs typeface="+mn-cs"/>
              </a:rPr>
              <a:t>new monthly active .NET developers in last year</a:t>
            </a:r>
          </a:p>
        </p:txBody>
      </p:sp>
      <p:sp>
        <p:nvSpPr>
          <p:cNvPr id="11" name="Rectangle 10">
            <a:extLst>
              <a:ext uri="{FF2B5EF4-FFF2-40B4-BE49-F238E27FC236}">
                <a16:creationId xmlns:a16="http://schemas.microsoft.com/office/drawing/2014/main" id="{5A6A719B-2204-47E7-ADA3-9890E952D276}"/>
              </a:ext>
            </a:extLst>
          </p:cNvPr>
          <p:cNvSpPr/>
          <p:nvPr/>
        </p:nvSpPr>
        <p:spPr bwMode="auto">
          <a:xfrm>
            <a:off x="6291943" y="2131621"/>
            <a:ext cx="3871356" cy="2606634"/>
          </a:xfrm>
          <a:prstGeom prst="rect">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11C74"/>
                </a:solidFill>
                <a:effectLst/>
                <a:uLnTx/>
                <a:uFillTx/>
                <a:latin typeface="Segoe UI"/>
                <a:ea typeface="+mn-ea"/>
                <a:cs typeface="+mn-cs"/>
              </a:rPr>
              <a:t>.NET Core</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2400" b="1" i="0" u="none" strike="noStrike" kern="1200" cap="none" spc="0" normalizeH="0" baseline="0" noProof="0" dirty="0">
                <a:ln>
                  <a:noFill/>
                </a:ln>
                <a:solidFill>
                  <a:srgbClr val="505050"/>
                </a:solidFill>
                <a:effectLst/>
                <a:uLnTx/>
                <a:uFillTx/>
                <a:latin typeface="Segoe UI"/>
                <a:ea typeface="+mn-ea"/>
                <a:cs typeface="+mn-cs"/>
              </a:rPr>
              <a:t>Over half a million </a:t>
            </a:r>
            <a:r>
              <a:rPr kumimoji="0" lang="en-US" sz="2400" b="0" i="0" u="none" strike="noStrike" kern="1200" cap="none" spc="0" normalizeH="0" baseline="0" noProof="0" dirty="0">
                <a:ln>
                  <a:noFill/>
                </a:ln>
                <a:solidFill>
                  <a:srgbClr val="505050"/>
                </a:solidFill>
                <a:effectLst/>
                <a:uLnTx/>
                <a:uFillTx/>
                <a:latin typeface="Segoe UI"/>
                <a:ea typeface="+mn-ea"/>
                <a:cs typeface="+mn-cs"/>
              </a:rPr>
              <a:t>.NET Core 2.0 developers</a:t>
            </a:r>
          </a:p>
        </p:txBody>
      </p:sp>
    </p:spTree>
    <p:extLst>
      <p:ext uri="{BB962C8B-B14F-4D97-AF65-F5344CB8AC3E}">
        <p14:creationId xmlns:p14="http://schemas.microsoft.com/office/powerpoint/2010/main" val="318019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8" name="Group 17">
            <a:extLst>
              <a:ext uri="{FF2B5EF4-FFF2-40B4-BE49-F238E27FC236}">
                <a16:creationId xmlns:a16="http://schemas.microsoft.com/office/drawing/2014/main" id="{07B47143-55C1-415D-A634-40B51D84BC39}"/>
              </a:ext>
            </a:extLst>
          </p:cNvPr>
          <p:cNvGrpSpPr/>
          <p:nvPr/>
        </p:nvGrpSpPr>
        <p:grpSpPr>
          <a:xfrm>
            <a:off x="713546" y="25485"/>
            <a:ext cx="10665321" cy="6856055"/>
            <a:chOff x="713546" y="25485"/>
            <a:chExt cx="10665321" cy="6856055"/>
          </a:xfrm>
        </p:grpSpPr>
        <p:grpSp>
          <p:nvGrpSpPr>
            <p:cNvPr id="17" name="Group 16">
              <a:extLst>
                <a:ext uri="{FF2B5EF4-FFF2-40B4-BE49-F238E27FC236}">
                  <a16:creationId xmlns:a16="http://schemas.microsoft.com/office/drawing/2014/main" id="{E37CBB05-A8D2-4DCA-922D-E67623F77B01}"/>
                </a:ext>
              </a:extLst>
            </p:cNvPr>
            <p:cNvGrpSpPr/>
            <p:nvPr/>
          </p:nvGrpSpPr>
          <p:grpSpPr>
            <a:xfrm>
              <a:off x="713546" y="25485"/>
              <a:ext cx="10665321" cy="6856055"/>
              <a:chOff x="713546"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6" y="25485"/>
                <a:ext cx="10665321" cy="6856055"/>
                <a:chOff x="713546"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1" cy="6856055"/>
                  <a:chOff x="713546"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1"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100642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Infer.NET</a:t>
                </a: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grpSp>
    </p:spTree>
    <p:extLst>
      <p:ext uri="{BB962C8B-B14F-4D97-AF65-F5344CB8AC3E}">
        <p14:creationId xmlns:p14="http://schemas.microsoft.com/office/powerpoint/2010/main" val="8355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034C-113C-4E22-ADBC-FD670F7F78F5}"/>
              </a:ext>
            </a:extLst>
          </p:cNvPr>
          <p:cNvPicPr>
            <a:picLocks noChangeAspect="1"/>
          </p:cNvPicPr>
          <p:nvPr/>
        </p:nvPicPr>
        <p:blipFill>
          <a:blip r:embed="rId3"/>
          <a:stretch>
            <a:fillRect/>
          </a:stretch>
        </p:blipFill>
        <p:spPr>
          <a:xfrm>
            <a:off x="674812" y="0"/>
            <a:ext cx="10842376" cy="6858000"/>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637139" y="98798"/>
            <a:ext cx="3303981" cy="400110"/>
          </a:xfrm>
          <a:prstGeom prst="rect">
            <a:avLst/>
          </a:prstGeom>
        </p:spPr>
        <p:txBody>
          <a:bodyPr wrap="none">
            <a:spAutoFit/>
          </a:bodyPr>
          <a:lstStyle/>
          <a:p>
            <a:r>
              <a:rPr lang="en-US" sz="2000" dirty="0">
                <a:hlinkClick r:id="rId4"/>
              </a:rPr>
              <a:t>www.dotnetfoundation.org</a:t>
            </a:r>
            <a:r>
              <a:rPr lang="en-US" sz="2000" dirty="0"/>
              <a:t> </a:t>
            </a:r>
          </a:p>
        </p:txBody>
      </p:sp>
    </p:spTree>
    <p:extLst>
      <p:ext uri="{BB962C8B-B14F-4D97-AF65-F5344CB8AC3E}">
        <p14:creationId xmlns:p14="http://schemas.microsoft.com/office/powerpoint/2010/main" val="2607865671"/>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11245976-3b4d-4794-a754-317688483df2"/>
    <ds:schemaRef ds:uri="569b343d-e775-480b-9b2b-6a6986deb9b0"/>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6474</TotalTime>
  <Words>4172</Words>
  <Application>Microsoft Macintosh PowerPoint</Application>
  <PresentationFormat>Widescreen</PresentationFormat>
  <Paragraphs>577</Paragraphs>
  <Slides>39</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.NET Growth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30 Highest Velocity OSS Projects on GitHub</vt:lpstr>
      <vt:lpstr>.NET Core 2.1 Themes</vt:lpstr>
      <vt:lpstr>PowerPoint Presentation</vt:lpstr>
      <vt:lpstr>.NET is Fast</vt:lpstr>
      <vt:lpstr>.NET Core 2.1 on TechEmpower</vt:lpstr>
      <vt:lpstr>Bing.com Runs on .NET Core 2.1</vt:lpstr>
      <vt:lpstr>PowerPoint Presentation</vt:lpstr>
      <vt:lpstr>.NET Core 2.1 Major Features</vt:lpstr>
      <vt:lpstr>New in ASP.NET Core 2.1</vt:lpstr>
      <vt:lpstr>Azure SignalR Service</vt:lpstr>
      <vt:lpstr>PowerPoint Presentation</vt:lpstr>
      <vt:lpstr>PowerPoint Presentation</vt:lpstr>
      <vt:lpstr>Get Help Migrating your .NET app to Azure</vt:lpstr>
      <vt:lpstr>.NET Core 2.2 Themes</vt:lpstr>
      <vt:lpstr>.NET Core 2.2 Major Features</vt:lpstr>
      <vt:lpstr>PowerPoint Presentation</vt:lpstr>
      <vt:lpstr>.NET Core 3.0 Themes</vt:lpstr>
      <vt:lpstr>Desktop Improvements</vt:lpstr>
      <vt:lpstr>Why Windows Desktop on .NET Core?</vt:lpstr>
      <vt:lpstr>PowerPoint Presentation</vt:lpstr>
      <vt:lpstr>The Future of .NET Framework </vt:lpstr>
      <vt:lpstr>Experimental Blazor: .NET in the Browser</vt:lpstr>
      <vt:lpstr>Razor Components (“server-side Blazor”)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Francisco Cartusciello Blanco</cp:lastModifiedBy>
  <cp:revision>9</cp:revision>
  <dcterms:created xsi:type="dcterms:W3CDTF">2018-01-09T22:22:16Z</dcterms:created>
  <dcterms:modified xsi:type="dcterms:W3CDTF">2019-02-05T01:10:15Z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